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61" r:id="rId6"/>
    <p:sldId id="276" r:id="rId7"/>
    <p:sldId id="271" r:id="rId8"/>
    <p:sldId id="272" r:id="rId9"/>
    <p:sldId id="281" r:id="rId10"/>
    <p:sldId id="280" r:id="rId11"/>
    <p:sldId id="266" r:id="rId12"/>
    <p:sldId id="278" r:id="rId13"/>
    <p:sldId id="273" r:id="rId14"/>
    <p:sldId id="284" r:id="rId15"/>
    <p:sldId id="285" r:id="rId16"/>
    <p:sldId id="274" r:id="rId17"/>
    <p:sldId id="283" r:id="rId18"/>
    <p:sldId id="282" r:id="rId19"/>
    <p:sldId id="264" r:id="rId20"/>
    <p:sldId id="277" r:id="rId21"/>
    <p:sldId id="26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8C37C6-B47B-4EC3-8851-F7C2F892F08F}">
          <p14:sldIdLst>
            <p14:sldId id="256"/>
            <p14:sldId id="261"/>
            <p14:sldId id="276"/>
            <p14:sldId id="271"/>
            <p14:sldId id="272"/>
            <p14:sldId id="281"/>
            <p14:sldId id="280"/>
            <p14:sldId id="266"/>
            <p14:sldId id="278"/>
            <p14:sldId id="273"/>
            <p14:sldId id="284"/>
            <p14:sldId id="285"/>
            <p14:sldId id="274"/>
            <p14:sldId id="283"/>
            <p14:sldId id="282"/>
            <p14:sldId id="264"/>
            <p14:sldId id="277"/>
            <p14:sldId id="260"/>
          </p14:sldIdLst>
        </p14:section>
        <p14:section name="Untitled Section" id="{A0D8419D-D36E-4687-9FF2-7E5BB67B7B63}">
          <p14:sldIdLst/>
        </p14:section>
      </p14:sectionLst>
    </p:ext>
    <p:ext uri="{EFAFB233-063F-42B5-8137-9DF3F51BA10A}">
      <p15:sldGuideLst xmlns:p15="http://schemas.microsoft.com/office/powerpoint/2012/main">
        <p15:guide id="1" orient="horz" pos="1125">
          <p15:clr>
            <a:srgbClr val="A4A3A4"/>
          </p15:clr>
        </p15:guide>
        <p15:guide id="2" pos="4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72E"/>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07"/>
  </p:normalViewPr>
  <p:slideViewPr>
    <p:cSldViewPr snapToGrid="0" snapToObjects="1" showGuides="1">
      <p:cViewPr varScale="1">
        <p:scale>
          <a:sx n="83" d="100"/>
          <a:sy n="83" d="100"/>
        </p:scale>
        <p:origin x="1450" y="86"/>
      </p:cViewPr>
      <p:guideLst>
        <p:guide orient="horz" pos="1125"/>
        <p:guide pos="49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E2D7E-7441-7E47-94E6-BFABF8C0A2F8}" type="datetimeFigureOut">
              <a:rPr lang="en-US" smtClean="0"/>
              <a:t>4/18/2017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918958-4B26-D746-82D6-A6DE4ADEEAB3}" type="slidenum">
              <a:rPr lang="en-US" smtClean="0"/>
              <a:t>‹#›</a:t>
            </a:fld>
            <a:endParaRPr lang="en-US" dirty="0"/>
          </a:p>
        </p:txBody>
      </p:sp>
    </p:spTree>
    <p:extLst>
      <p:ext uri="{BB962C8B-B14F-4D97-AF65-F5344CB8AC3E}">
        <p14:creationId xmlns:p14="http://schemas.microsoft.com/office/powerpoint/2010/main" val="2628840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E4B3A-AE22-CC43-ABF7-A5F0D0ACFC22}" type="datetimeFigureOut">
              <a:rPr lang="en-US" smtClean="0"/>
              <a:t>4/18/2017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6F139-CC49-DB4E-8CAE-CC03304EC472}" type="slidenum">
              <a:rPr lang="en-US" smtClean="0"/>
              <a:t>‹#›</a:t>
            </a:fld>
            <a:endParaRPr lang="en-US" dirty="0"/>
          </a:p>
        </p:txBody>
      </p:sp>
    </p:spTree>
    <p:extLst>
      <p:ext uri="{BB962C8B-B14F-4D97-AF65-F5344CB8AC3E}">
        <p14:creationId xmlns:p14="http://schemas.microsoft.com/office/powerpoint/2010/main" val="33620609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334474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95184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389321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12017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200905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1007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203528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329875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211859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242438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20633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96A479C-B7C3-B74F-9570-6978D1277FE3}" type="slidenum">
              <a:rPr lang="en-US" smtClean="0"/>
              <a:t>‹#›</a:t>
            </a:fld>
            <a:endParaRPr lang="en-US" dirty="0"/>
          </a:p>
        </p:txBody>
      </p:sp>
    </p:spTree>
    <p:extLst>
      <p:ext uri="{BB962C8B-B14F-4D97-AF65-F5344CB8AC3E}">
        <p14:creationId xmlns:p14="http://schemas.microsoft.com/office/powerpoint/2010/main" val="32543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A479C-B7C3-B74F-9570-6978D1277FE3}"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92782" y="-79552"/>
            <a:ext cx="408467" cy="7017104"/>
          </a:xfrm>
          <a:prstGeom prst="rect">
            <a:avLst/>
          </a:prstGeom>
        </p:spPr>
      </p:pic>
      <p:sp>
        <p:nvSpPr>
          <p:cNvPr id="8" name="TextBox 7"/>
          <p:cNvSpPr txBox="1"/>
          <p:nvPr userDrawn="1"/>
        </p:nvSpPr>
        <p:spPr>
          <a:xfrm>
            <a:off x="457200" y="6352143"/>
            <a:ext cx="3828227" cy="369332"/>
          </a:xfrm>
          <a:prstGeom prst="rect">
            <a:avLst/>
          </a:prstGeom>
          <a:noFill/>
        </p:spPr>
        <p:txBody>
          <a:bodyPr wrap="none" lIns="0" tIns="182880" rIns="0" bIns="0" rtlCol="0" anchor="b" anchorCtr="0">
            <a:spAutoFit/>
          </a:bodyPr>
          <a:lstStyle/>
          <a:p>
            <a:r>
              <a:rPr lang="en-US" sz="1200" dirty="0" smtClean="0">
                <a:latin typeface="Calibri" panose="020F0502020204030204" pitchFamily="34" charset="0"/>
              </a:rPr>
              <a:t>ADVANCING THE MISSION OF COMMUNITY HEALTH CENTERS</a:t>
            </a:r>
          </a:p>
        </p:txBody>
      </p:sp>
    </p:spTree>
    <p:extLst>
      <p:ext uri="{BB962C8B-B14F-4D97-AF65-F5344CB8AC3E}">
        <p14:creationId xmlns:p14="http://schemas.microsoft.com/office/powerpoint/2010/main" val="201436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rgbClr val="96172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victor@healthplusadvocates.org" TargetMode="External"/><Relationship Id="rId2" Type="http://schemas.openxmlformats.org/officeDocument/2006/relationships/hyperlink" Target="mailto:beth@healthplusadvocates.org" TargetMode="External"/><Relationship Id="rId1" Type="http://schemas.openxmlformats.org/officeDocument/2006/relationships/slideLayout" Target="../slideLayouts/slideLayout4.xml"/><Relationship Id="rId6" Type="http://schemas.openxmlformats.org/officeDocument/2006/relationships/hyperlink" Target="mailto:gdavido@cpca.org" TargetMode="External"/><Relationship Id="rId5" Type="http://schemas.openxmlformats.org/officeDocument/2006/relationships/hyperlink" Target="mailto:kelley@healthplusadvocates.org" TargetMode="External"/><Relationship Id="rId4" Type="http://schemas.openxmlformats.org/officeDocument/2006/relationships/hyperlink" Target="mailto:liz@healthplusadvocat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2400"/>
            <a:ext cx="7772400" cy="2309091"/>
          </a:xfrm>
        </p:spPr>
        <p:txBody>
          <a:bodyPr>
            <a:normAutofit fontScale="90000"/>
          </a:bodyPr>
          <a:lstStyle/>
          <a:p>
            <a:r>
              <a:rPr lang="en-US" sz="5600" dirty="0" smtClean="0"/>
              <a:t/>
            </a:r>
            <a:br>
              <a:rPr lang="en-US" sz="5600" dirty="0" smtClean="0"/>
            </a:br>
            <a:r>
              <a:rPr lang="en-US" sz="5600" dirty="0" smtClean="0"/>
              <a:t/>
            </a:r>
            <a:br>
              <a:rPr lang="en-US" sz="5600" dirty="0" smtClean="0"/>
            </a:br>
            <a:r>
              <a:rPr lang="en-US" sz="6700" dirty="0" smtClean="0"/>
              <a:t>Day at the Capitol 2017 </a:t>
            </a:r>
            <a:br>
              <a:rPr lang="en-US" sz="6700" dirty="0" smtClean="0"/>
            </a:br>
            <a:r>
              <a:rPr lang="en-US" sz="6700" dirty="0" smtClean="0"/>
              <a:t>May 3</a:t>
            </a:r>
            <a:r>
              <a:rPr lang="en-US" sz="6700" baseline="30000" dirty="0" smtClean="0"/>
              <a:t>rd</a:t>
            </a:r>
            <a:r>
              <a:rPr lang="en-US" sz="6700" dirty="0" smtClean="0"/>
              <a:t>, 2017</a:t>
            </a:r>
            <a:r>
              <a:rPr lang="en-US" sz="6700" i="1" dirty="0" smtClean="0"/>
              <a:t/>
            </a:r>
            <a:br>
              <a:rPr lang="en-US" sz="6700" i="1" dirty="0" smtClean="0"/>
            </a:br>
            <a:r>
              <a:rPr lang="en-US" sz="5600" dirty="0" smtClean="0"/>
              <a:t/>
            </a:r>
            <a:br>
              <a:rPr lang="en-US" sz="5600" dirty="0" smtClean="0"/>
            </a:br>
            <a:endParaRPr lang="en-US" sz="5600" dirty="0"/>
          </a:p>
        </p:txBody>
      </p:sp>
      <p:sp>
        <p:nvSpPr>
          <p:cNvPr id="3" name="Subtitle 2"/>
          <p:cNvSpPr>
            <a:spLocks noGrp="1"/>
          </p:cNvSpPr>
          <p:nvPr>
            <p:ph type="subTitle" idx="1"/>
          </p:nvPr>
        </p:nvSpPr>
        <p:spPr>
          <a:xfrm>
            <a:off x="685800" y="4218696"/>
            <a:ext cx="7086600" cy="1752600"/>
          </a:xfrm>
        </p:spPr>
        <p:txBody>
          <a:bodyPr/>
          <a:lstStyle/>
          <a:p>
            <a:pPr algn="l"/>
            <a:endParaRPr lang="en-US" dirty="0" smtClean="0"/>
          </a:p>
          <a:p>
            <a:pPr algn="l"/>
            <a:r>
              <a:rPr lang="en-US" dirty="0" smtClean="0"/>
              <a:t>CaliforniaHealth+ Advocates</a:t>
            </a:r>
          </a:p>
        </p:txBody>
      </p:sp>
      <p:pic>
        <p:nvPicPr>
          <p:cNvPr id="4" name="Picture 3" descr="CH+PowerPointart.pdf"/>
          <p:cNvPicPr>
            <a:picLocks noChangeAspect="1"/>
          </p:cNvPicPr>
          <p:nvPr/>
        </p:nvPicPr>
        <p:blipFill rotWithShape="1">
          <a:blip r:embed="rId2">
            <a:extLst>
              <a:ext uri="{28A0092B-C50C-407E-A947-70E740481C1C}">
                <a14:useLocalDpi xmlns:a14="http://schemas.microsoft.com/office/drawing/2010/main" val="0"/>
              </a:ext>
            </a:extLst>
          </a:blip>
          <a:srcRect b="1852"/>
          <a:stretch/>
        </p:blipFill>
        <p:spPr>
          <a:xfrm>
            <a:off x="7145867" y="4614335"/>
            <a:ext cx="2006600" cy="2243665"/>
          </a:xfrm>
          <a:prstGeom prst="rect">
            <a:avLst/>
          </a:prstGeom>
        </p:spPr>
      </p:pic>
      <p:pic>
        <p:nvPicPr>
          <p:cNvPr id="5" name="Picture 4" descr="CH+Advocates_cmyk.pdf"/>
          <p:cNvPicPr>
            <a:picLocks noChangeAspect="1"/>
          </p:cNvPicPr>
          <p:nvPr/>
        </p:nvPicPr>
        <p:blipFill rotWithShape="1">
          <a:blip r:embed="rId3">
            <a:extLst>
              <a:ext uri="{28A0092B-C50C-407E-A947-70E740481C1C}">
                <a14:useLocalDpi xmlns:a14="http://schemas.microsoft.com/office/drawing/2010/main" val="0"/>
              </a:ext>
            </a:extLst>
          </a:blip>
          <a:srcRect b="1555"/>
          <a:stretch/>
        </p:blipFill>
        <p:spPr>
          <a:xfrm>
            <a:off x="4885266" y="0"/>
            <a:ext cx="4199467" cy="1182154"/>
          </a:xfrm>
          <a:prstGeom prst="rect">
            <a:avLst/>
          </a:prstGeom>
        </p:spPr>
      </p:pic>
    </p:spTree>
    <p:extLst>
      <p:ext uri="{BB962C8B-B14F-4D97-AF65-F5344CB8AC3E}">
        <p14:creationId xmlns:p14="http://schemas.microsoft.com/office/powerpoint/2010/main" val="124023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Legislative Priorities</a:t>
            </a:r>
            <a:endParaRPr lang="en-US" u="sng" dirty="0"/>
          </a:p>
        </p:txBody>
      </p:sp>
      <p:sp>
        <p:nvSpPr>
          <p:cNvPr id="3" name="Content Placeholder 2"/>
          <p:cNvSpPr>
            <a:spLocks noGrp="1"/>
          </p:cNvSpPr>
          <p:nvPr>
            <p:ph sz="half" idx="1"/>
          </p:nvPr>
        </p:nvSpPr>
        <p:spPr>
          <a:xfrm>
            <a:off x="457200" y="1417638"/>
            <a:ext cx="8229600" cy="4708525"/>
          </a:xfrm>
        </p:spPr>
        <p:txBody>
          <a:bodyPr>
            <a:normAutofit fontScale="77500" lnSpcReduction="20000"/>
          </a:bodyPr>
          <a:lstStyle/>
          <a:p>
            <a:pPr marL="0" indent="0">
              <a:buNone/>
            </a:pPr>
            <a:r>
              <a:rPr lang="en-US" b="1" dirty="0"/>
              <a:t>Behavioral Health Access to Care:</a:t>
            </a:r>
            <a:r>
              <a:rPr lang="en-US" dirty="0"/>
              <a:t> </a:t>
            </a:r>
            <a:r>
              <a:rPr lang="en-US" b="1" dirty="0"/>
              <a:t>Senate Bill 323 (Mitchell) </a:t>
            </a:r>
            <a:r>
              <a:rPr lang="en-US" dirty="0" smtClean="0"/>
              <a:t>will </a:t>
            </a:r>
            <a:r>
              <a:rPr lang="en-US" dirty="0"/>
              <a:t>help our state’s behavioral health delivery system by leveraging the role of community health centers.  The bill clarifies how community health centers can contract and be paid outside of the traditional PPS rate for the delivery of Drug </a:t>
            </a:r>
            <a:r>
              <a:rPr lang="en-US" dirty="0" err="1"/>
              <a:t>Medi</a:t>
            </a:r>
            <a:r>
              <a:rPr lang="en-US" dirty="0"/>
              <a:t>-Cal (DMC) and Specialty Mental Health (SMH) services.  </a:t>
            </a:r>
          </a:p>
          <a:p>
            <a:pPr marL="0" indent="0">
              <a:buNone/>
            </a:pPr>
            <a:endParaRPr lang="en-US" dirty="0"/>
          </a:p>
          <a:p>
            <a:pPr marL="0" indent="0">
              <a:buNone/>
            </a:pPr>
            <a:r>
              <a:rPr lang="en-US" b="1" dirty="0"/>
              <a:t>Care Coordination:</a:t>
            </a:r>
            <a:r>
              <a:rPr lang="en-US" dirty="0"/>
              <a:t> </a:t>
            </a:r>
            <a:r>
              <a:rPr lang="en-US" b="1" dirty="0"/>
              <a:t>Senate Bill 456 (Pan) </a:t>
            </a:r>
            <a:r>
              <a:rPr lang="en-US" dirty="0"/>
              <a:t>will improve the health of California’s most vulnerable people by allowing community health centers to be reimbursed for services that promote continuity of care and wellness in ways not covered by the current PPS rate. These services are referred to as “services that follow the patient” and may include care coordination, case management, health and wellness initiatives, comprehensive transitional care, individual and family support services, and more.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1102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Budget Priorities</a:t>
            </a:r>
            <a:endParaRPr lang="en-US" u="sng" dirty="0"/>
          </a:p>
        </p:txBody>
      </p:sp>
      <p:sp>
        <p:nvSpPr>
          <p:cNvPr id="3" name="Content Placeholder 2"/>
          <p:cNvSpPr>
            <a:spLocks noGrp="1"/>
          </p:cNvSpPr>
          <p:nvPr>
            <p:ph sz="half" idx="1"/>
          </p:nvPr>
        </p:nvSpPr>
        <p:spPr>
          <a:xfrm>
            <a:off x="457200" y="1417638"/>
            <a:ext cx="8229600" cy="4708525"/>
          </a:xfrm>
        </p:spPr>
        <p:txBody>
          <a:bodyPr>
            <a:normAutofit fontScale="85000" lnSpcReduction="20000"/>
          </a:bodyPr>
          <a:lstStyle/>
          <a:p>
            <a:r>
              <a:rPr lang="en-US" b="1" dirty="0" smtClean="0"/>
              <a:t>340B</a:t>
            </a:r>
            <a:r>
              <a:rPr lang="en-US" b="1" dirty="0"/>
              <a:t>: </a:t>
            </a:r>
            <a:r>
              <a:rPr lang="en-US" dirty="0"/>
              <a:t>340B is a federal drug discount program that was designed to support the mission of safety-net providers like community health centers with prescription drug discounts that allow the provider to stretch scarce federal resources. </a:t>
            </a:r>
            <a:r>
              <a:rPr lang="en-US" u="sng" dirty="0"/>
              <a:t>DHCS proposes changing the program in a way that will harm community health center’s</a:t>
            </a:r>
            <a:r>
              <a:rPr lang="en-US" dirty="0"/>
              <a:t> ability to leverage program savings to better serve uninsured and underserved, greatly reducing access to care.</a:t>
            </a:r>
          </a:p>
          <a:p>
            <a:pPr marL="0" indent="0">
              <a:buNone/>
            </a:pPr>
            <a:endParaRPr lang="en-US" dirty="0"/>
          </a:p>
          <a:p>
            <a:r>
              <a:rPr lang="en-US" b="1" dirty="0"/>
              <a:t>Workforce:</a:t>
            </a:r>
            <a:r>
              <a:rPr lang="en-US" dirty="0"/>
              <a:t> The Governor’s proposed budget </a:t>
            </a:r>
            <a:r>
              <a:rPr lang="en-US" u="sng" dirty="0"/>
              <a:t>eliminates the $100 million investment </a:t>
            </a:r>
            <a:r>
              <a:rPr lang="en-US" dirty="0"/>
              <a:t>made in last year’s budget to help combat the primary care workforce crisis in California. Without this investment, California’s primary care residency programs will be destabilized, and if Congress doesn’t further fund the program, many programs will be forced to close.  </a:t>
            </a:r>
          </a:p>
          <a:p>
            <a:pPr marL="0" indent="0">
              <a:buNone/>
            </a:pPr>
            <a:endParaRPr lang="en-US" dirty="0"/>
          </a:p>
        </p:txBody>
      </p:sp>
    </p:spTree>
    <p:extLst>
      <p:ext uri="{BB962C8B-B14F-4D97-AF65-F5344CB8AC3E}">
        <p14:creationId xmlns:p14="http://schemas.microsoft.com/office/powerpoint/2010/main" val="1092373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Budget Priorities</a:t>
            </a:r>
            <a:endParaRPr lang="en-US" u="sng" dirty="0"/>
          </a:p>
        </p:txBody>
      </p:sp>
      <p:sp>
        <p:nvSpPr>
          <p:cNvPr id="3" name="Content Placeholder 2"/>
          <p:cNvSpPr>
            <a:spLocks noGrp="1"/>
          </p:cNvSpPr>
          <p:nvPr>
            <p:ph sz="half" idx="1"/>
          </p:nvPr>
        </p:nvSpPr>
        <p:spPr>
          <a:xfrm>
            <a:off x="457200" y="1417638"/>
            <a:ext cx="8229600" cy="5160583"/>
          </a:xfrm>
        </p:spPr>
        <p:txBody>
          <a:bodyPr>
            <a:normAutofit fontScale="77500" lnSpcReduction="20000"/>
          </a:bodyPr>
          <a:lstStyle/>
          <a:p>
            <a:r>
              <a:rPr lang="en-US" b="1" dirty="0"/>
              <a:t>Newly Qualified Immigrants: </a:t>
            </a:r>
            <a:r>
              <a:rPr lang="en-US" dirty="0"/>
              <a:t>Immigrant adults who have been in the country for less than five years are barred from receiving federal Medicaid benefits, but are eligible for state-funded </a:t>
            </a:r>
            <a:r>
              <a:rPr lang="en-US" dirty="0" err="1"/>
              <a:t>Medi</a:t>
            </a:r>
            <a:r>
              <a:rPr lang="en-US" dirty="0"/>
              <a:t>-Cal benefits if they meet income eligibility requirements. </a:t>
            </a:r>
            <a:r>
              <a:rPr lang="en-US" u="sng" dirty="0"/>
              <a:t>The Governor’s proposed budget plans to transition these patients to Covered California. </a:t>
            </a:r>
            <a:r>
              <a:rPr lang="en-US" dirty="0"/>
              <a:t>Patient groups have opposed this proposal in the past because the </a:t>
            </a:r>
            <a:r>
              <a:rPr lang="en-US" dirty="0" err="1"/>
              <a:t>Medi</a:t>
            </a:r>
            <a:r>
              <a:rPr lang="en-US" dirty="0"/>
              <a:t>-Cal program is better suited to serve the needs of low-income immigrants due to </a:t>
            </a:r>
            <a:r>
              <a:rPr lang="en-US" dirty="0" err="1"/>
              <a:t>Medi</a:t>
            </a:r>
            <a:r>
              <a:rPr lang="en-US" dirty="0"/>
              <a:t>-Cal provider’s focus on culturally competent care that puts a premium on understanding the patients’ language, culture, and individual needs.  </a:t>
            </a:r>
          </a:p>
          <a:p>
            <a:pPr marL="0" indent="0">
              <a:buNone/>
            </a:pPr>
            <a:endParaRPr lang="en-US" dirty="0"/>
          </a:p>
          <a:p>
            <a:r>
              <a:rPr lang="en-US" b="1" dirty="0"/>
              <a:t>Behavioral Health Access to Care:</a:t>
            </a:r>
            <a:r>
              <a:rPr lang="en-US" dirty="0"/>
              <a:t> The proposed budget delays the implementation of AB1863 (Wood), which expanded access to behavioral health services in community health centers, </a:t>
            </a:r>
            <a:r>
              <a:rPr lang="en-US" u="sng" dirty="0"/>
              <a:t>until at least July 2018.</a:t>
            </a:r>
            <a:r>
              <a:rPr lang="en-US" dirty="0"/>
              <a:t>  This delay would force high need patients to wait even longer for behavioral health services and force health centers to terminate Marriage and Family Therapists who they hired based on the law’s January 2017 start date. </a:t>
            </a:r>
          </a:p>
          <a:p>
            <a:pPr marL="0" indent="0">
              <a:buNone/>
            </a:pPr>
            <a:endParaRPr lang="en-US" dirty="0"/>
          </a:p>
        </p:txBody>
      </p:sp>
    </p:spTree>
    <p:extLst>
      <p:ext uri="{BB962C8B-B14F-4D97-AF65-F5344CB8AC3E}">
        <p14:creationId xmlns:p14="http://schemas.microsoft.com/office/powerpoint/2010/main" val="321076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Federal Priorities</a:t>
            </a:r>
            <a:endParaRPr lang="en-US" u="sng" dirty="0"/>
          </a:p>
        </p:txBody>
      </p:sp>
      <p:sp>
        <p:nvSpPr>
          <p:cNvPr id="3" name="Content Placeholder 2"/>
          <p:cNvSpPr>
            <a:spLocks noGrp="1"/>
          </p:cNvSpPr>
          <p:nvPr>
            <p:ph sz="half" idx="1"/>
          </p:nvPr>
        </p:nvSpPr>
        <p:spPr>
          <a:xfrm>
            <a:off x="457200" y="1417638"/>
            <a:ext cx="8229600" cy="4708525"/>
          </a:xfrm>
        </p:spPr>
        <p:txBody>
          <a:bodyPr>
            <a:normAutofit fontScale="92500" lnSpcReduction="20000"/>
          </a:bodyPr>
          <a:lstStyle/>
          <a:p>
            <a:r>
              <a:rPr lang="en-US" b="1" dirty="0" smtClean="0"/>
              <a:t>Health Care</a:t>
            </a:r>
            <a:r>
              <a:rPr lang="en-US" dirty="0" smtClean="0"/>
              <a:t>: The </a:t>
            </a:r>
            <a:r>
              <a:rPr lang="en-US" dirty="0"/>
              <a:t>national healthcare debate is threatening the incredible health care advances in California. The ACA and Medicaid are successful in California and we cannot lose the gains we have made. We must continue to invest in community health centers, the heart of the Medicaid program, and invest in the workforce initiatives that ensure we can meet our patient’s needs. </a:t>
            </a:r>
          </a:p>
          <a:p>
            <a:pPr marL="0" indent="0">
              <a:buNone/>
            </a:pPr>
            <a:r>
              <a:rPr lang="en-US" b="1" dirty="0"/>
              <a:t> </a:t>
            </a:r>
            <a:endParaRPr lang="en-US" dirty="0"/>
          </a:p>
          <a:p>
            <a:r>
              <a:rPr lang="en-US" b="1" dirty="0" smtClean="0"/>
              <a:t>Planned Parenthood</a:t>
            </a:r>
            <a:r>
              <a:rPr lang="en-US" dirty="0" smtClean="0"/>
              <a:t>: Planned </a:t>
            </a:r>
            <a:r>
              <a:rPr lang="en-US" dirty="0"/>
              <a:t>Parenthood is an essential provider and community health centers cannot absorb their more than 850,000 patients if they are restricted from receiving Medicaid resources. </a:t>
            </a:r>
            <a:endParaRPr lang="en-US" dirty="0" smtClean="0"/>
          </a:p>
          <a:p>
            <a:pPr marL="0" indent="0">
              <a:buNone/>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6267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Protecting Our Patients: Immigrants</a:t>
            </a:r>
            <a:endParaRPr lang="en-US" u="sng" dirty="0"/>
          </a:p>
        </p:txBody>
      </p:sp>
      <p:sp>
        <p:nvSpPr>
          <p:cNvPr id="3" name="Content Placeholder 2"/>
          <p:cNvSpPr>
            <a:spLocks noGrp="1"/>
          </p:cNvSpPr>
          <p:nvPr>
            <p:ph sz="half" idx="1"/>
          </p:nvPr>
        </p:nvSpPr>
        <p:spPr>
          <a:xfrm>
            <a:off x="457200" y="1417638"/>
            <a:ext cx="8229600" cy="4708525"/>
          </a:xfrm>
        </p:spPr>
        <p:txBody>
          <a:bodyPr>
            <a:normAutofit lnSpcReduction="10000"/>
          </a:bodyPr>
          <a:lstStyle/>
          <a:p>
            <a:pPr marL="0" indent="0">
              <a:buNone/>
            </a:pPr>
            <a:r>
              <a:rPr lang="en-US" dirty="0" smtClean="0"/>
              <a:t>Presidential </a:t>
            </a:r>
            <a:r>
              <a:rPr lang="en-US" dirty="0"/>
              <a:t>executive orders, signed and leaked, and harsh rhetoric aimed at immigrants are having a detrimental impact on immigrants in California. </a:t>
            </a:r>
            <a:endParaRPr lang="en-US" dirty="0" smtClean="0"/>
          </a:p>
          <a:p>
            <a:r>
              <a:rPr lang="en-US" b="1" dirty="0" smtClean="0"/>
              <a:t>Impact on Patients: </a:t>
            </a:r>
            <a:r>
              <a:rPr lang="en-US" dirty="0" smtClean="0"/>
              <a:t>Fearing </a:t>
            </a:r>
            <a:r>
              <a:rPr lang="en-US" dirty="0"/>
              <a:t>deportation, patients of community health centers are cancelling appointments and dis-enrolling in important public health programs like Medicaid. </a:t>
            </a:r>
            <a:endParaRPr lang="en-US" dirty="0" smtClean="0"/>
          </a:p>
          <a:p>
            <a:r>
              <a:rPr lang="en-US" b="1" dirty="0" smtClean="0"/>
              <a:t>Impact on Workforce: </a:t>
            </a:r>
            <a:r>
              <a:rPr lang="en-US" dirty="0" smtClean="0"/>
              <a:t>Absenteeism </a:t>
            </a:r>
            <a:r>
              <a:rPr lang="en-US" dirty="0"/>
              <a:t>among health center staff is increasing. The workforce crisis has been further exacerbated by the restrictive federal immigration policies.   </a:t>
            </a:r>
          </a:p>
          <a:p>
            <a:pPr marL="0" indent="0">
              <a:buNone/>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71971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Key Members of the Legislature</a:t>
            </a:r>
            <a:endParaRPr lang="en-US" u="sng" dirty="0"/>
          </a:p>
        </p:txBody>
      </p:sp>
      <p:sp>
        <p:nvSpPr>
          <p:cNvPr id="3" name="Content Placeholder 2"/>
          <p:cNvSpPr>
            <a:spLocks noGrp="1"/>
          </p:cNvSpPr>
          <p:nvPr>
            <p:ph sz="half" idx="1"/>
          </p:nvPr>
        </p:nvSpPr>
        <p:spPr/>
        <p:txBody>
          <a:bodyPr>
            <a:normAutofit/>
          </a:bodyPr>
          <a:lstStyle/>
          <a:p>
            <a:pPr marL="0" indent="0">
              <a:buNone/>
            </a:pPr>
            <a:r>
              <a:rPr lang="en-US" dirty="0" smtClean="0"/>
              <a:t>Sponsor Bill Advocacy</a:t>
            </a:r>
          </a:p>
          <a:p>
            <a:r>
              <a:rPr lang="en-US" sz="2400" dirty="0" smtClean="0"/>
              <a:t>Hernandez, Sen Health Chair</a:t>
            </a:r>
          </a:p>
          <a:p>
            <a:r>
              <a:rPr lang="en-US" sz="2400" dirty="0" smtClean="0"/>
              <a:t>Lara, Sen </a:t>
            </a:r>
            <a:r>
              <a:rPr lang="en-US" sz="2400" dirty="0" err="1" smtClean="0"/>
              <a:t>Appr</a:t>
            </a:r>
            <a:r>
              <a:rPr lang="en-US" sz="2400" dirty="0" smtClean="0"/>
              <a:t> Chair</a:t>
            </a:r>
          </a:p>
          <a:p>
            <a:r>
              <a:rPr lang="en-US" sz="2400" dirty="0" smtClean="0"/>
              <a:t>Wood, </a:t>
            </a:r>
            <a:r>
              <a:rPr lang="en-US" sz="2400" dirty="0" err="1" smtClean="0"/>
              <a:t>Asm</a:t>
            </a:r>
            <a:r>
              <a:rPr lang="en-US" sz="2400" dirty="0" smtClean="0"/>
              <a:t> Health Chair</a:t>
            </a:r>
          </a:p>
          <a:p>
            <a:r>
              <a:rPr lang="en-US" sz="2400" dirty="0" smtClean="0"/>
              <a:t>Gonzalez-Fletcher, </a:t>
            </a:r>
            <a:r>
              <a:rPr lang="en-US" sz="2400" dirty="0" err="1" smtClean="0"/>
              <a:t>Asm</a:t>
            </a:r>
            <a:r>
              <a:rPr lang="en-US" sz="2400" dirty="0" smtClean="0"/>
              <a:t> </a:t>
            </a:r>
            <a:r>
              <a:rPr lang="en-US" sz="2400" dirty="0" err="1" smtClean="0"/>
              <a:t>Appr</a:t>
            </a:r>
            <a:r>
              <a:rPr lang="en-US" sz="2400" dirty="0" smtClean="0"/>
              <a:t> Chair</a:t>
            </a:r>
          </a:p>
          <a:p>
            <a:r>
              <a:rPr lang="en-US" sz="2400" dirty="0" smtClean="0"/>
              <a:t>de Leon, Pro Temp</a:t>
            </a:r>
          </a:p>
          <a:p>
            <a:r>
              <a:rPr lang="en-US" sz="2400" dirty="0" smtClean="0"/>
              <a:t>Rendon, Speaker</a:t>
            </a:r>
          </a:p>
          <a:p>
            <a:pPr marL="0" indent="0">
              <a:buNone/>
            </a:pPr>
            <a:endParaRPr lang="en-US" dirty="0"/>
          </a:p>
        </p:txBody>
      </p:sp>
      <p:sp>
        <p:nvSpPr>
          <p:cNvPr id="4" name="Content Placeholder 3"/>
          <p:cNvSpPr>
            <a:spLocks noGrp="1"/>
          </p:cNvSpPr>
          <p:nvPr>
            <p:ph sz="half" idx="2"/>
          </p:nvPr>
        </p:nvSpPr>
        <p:spPr>
          <a:xfrm>
            <a:off x="4648199" y="1600200"/>
            <a:ext cx="4117109" cy="4525963"/>
          </a:xfrm>
        </p:spPr>
        <p:txBody>
          <a:bodyPr>
            <a:normAutofit/>
          </a:bodyPr>
          <a:lstStyle/>
          <a:p>
            <a:pPr marL="0" indent="0">
              <a:buNone/>
            </a:pPr>
            <a:r>
              <a:rPr lang="en-US" dirty="0" smtClean="0"/>
              <a:t>Budget Advocacy</a:t>
            </a:r>
            <a:endParaRPr lang="en-US" dirty="0"/>
          </a:p>
          <a:p>
            <a:r>
              <a:rPr lang="en-US" sz="2400" dirty="0" smtClean="0"/>
              <a:t>Mitchell, </a:t>
            </a:r>
            <a:r>
              <a:rPr lang="en-US" sz="2400" dirty="0" smtClean="0"/>
              <a:t>Sen Chair </a:t>
            </a:r>
            <a:r>
              <a:rPr lang="en-US" sz="2400" dirty="0" smtClean="0"/>
              <a:t>Budget &amp; Fiscal Review</a:t>
            </a:r>
          </a:p>
          <a:p>
            <a:r>
              <a:rPr lang="en-US" sz="2400" dirty="0" smtClean="0"/>
              <a:t>Ting, </a:t>
            </a:r>
            <a:r>
              <a:rPr lang="en-US" sz="2400" dirty="0" err="1" smtClean="0"/>
              <a:t>Asm</a:t>
            </a:r>
            <a:r>
              <a:rPr lang="en-US" sz="2400" dirty="0" smtClean="0"/>
              <a:t> Chair </a:t>
            </a:r>
            <a:r>
              <a:rPr lang="en-US" sz="2400" dirty="0" smtClean="0"/>
              <a:t>Budget </a:t>
            </a:r>
          </a:p>
          <a:p>
            <a:r>
              <a:rPr lang="en-US" sz="2400" dirty="0" smtClean="0"/>
              <a:t>Pan, </a:t>
            </a:r>
            <a:r>
              <a:rPr lang="en-US" sz="2400" dirty="0" smtClean="0"/>
              <a:t>Sen Chair Sub3</a:t>
            </a:r>
            <a:endParaRPr lang="en-US" sz="2400" dirty="0" smtClean="0"/>
          </a:p>
          <a:p>
            <a:r>
              <a:rPr lang="en-US" sz="2400" dirty="0" err="1" smtClean="0"/>
              <a:t>Arambula</a:t>
            </a:r>
            <a:r>
              <a:rPr lang="en-US" sz="2400" dirty="0" smtClean="0"/>
              <a:t>, </a:t>
            </a:r>
            <a:r>
              <a:rPr lang="en-US" sz="2400" dirty="0" err="1" smtClean="0"/>
              <a:t>Asm</a:t>
            </a:r>
            <a:r>
              <a:rPr lang="en-US" sz="2400" dirty="0" smtClean="0"/>
              <a:t> Chair Sub1</a:t>
            </a:r>
            <a:endParaRPr lang="en-US" sz="2400" dirty="0" smtClean="0"/>
          </a:p>
          <a:p>
            <a:r>
              <a:rPr lang="en-US" sz="2400" dirty="0"/>
              <a:t>d</a:t>
            </a:r>
            <a:r>
              <a:rPr lang="en-US" sz="2400" dirty="0" smtClean="0"/>
              <a:t>e Leon, Pro Tem</a:t>
            </a:r>
          </a:p>
          <a:p>
            <a:r>
              <a:rPr lang="en-US" sz="2400" dirty="0" smtClean="0"/>
              <a:t>Rendon, </a:t>
            </a:r>
            <a:r>
              <a:rPr lang="en-US" sz="2400" dirty="0" smtClean="0"/>
              <a:t>Speaker</a:t>
            </a:r>
            <a:endParaRPr lang="en-US" sz="2400" dirty="0"/>
          </a:p>
        </p:txBody>
      </p:sp>
    </p:spTree>
    <p:extLst>
      <p:ext uri="{BB962C8B-B14F-4D97-AF65-F5344CB8AC3E}">
        <p14:creationId xmlns:p14="http://schemas.microsoft.com/office/powerpoint/2010/main" val="90721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Legislative Visit Coordination</a:t>
            </a:r>
            <a:endParaRPr lang="en-US" u="sng" dirty="0"/>
          </a:p>
        </p:txBody>
      </p:sp>
      <p:sp>
        <p:nvSpPr>
          <p:cNvPr id="3" name="Content Placeholder 2"/>
          <p:cNvSpPr>
            <a:spLocks noGrp="1"/>
          </p:cNvSpPr>
          <p:nvPr>
            <p:ph idx="1"/>
          </p:nvPr>
        </p:nvSpPr>
        <p:spPr>
          <a:xfrm>
            <a:off x="831273" y="1600200"/>
            <a:ext cx="7675417" cy="4525963"/>
          </a:xfrm>
        </p:spPr>
        <p:txBody>
          <a:bodyPr>
            <a:normAutofit/>
          </a:bodyPr>
          <a:lstStyle/>
          <a:p>
            <a:pPr marL="0" indent="0">
              <a:buNone/>
            </a:pPr>
            <a:r>
              <a:rPr lang="en-US" sz="2400" b="1" dirty="0" smtClean="0"/>
              <a:t>Each visit should have a “Team Leader” a consortia representative, if applicable.</a:t>
            </a:r>
          </a:p>
          <a:p>
            <a:pPr lvl="1"/>
            <a:r>
              <a:rPr lang="en-US" sz="2000" i="1" dirty="0" smtClean="0"/>
              <a:t>Advocates will provide one leave behind folder per district, which is given to the consortia who schedules the visit.</a:t>
            </a:r>
          </a:p>
          <a:p>
            <a:pPr lvl="1"/>
            <a:r>
              <a:rPr lang="en-US" sz="2000" i="1" dirty="0" smtClean="0"/>
              <a:t>There will be an opportunity immediately following the morning program to break into groups, discuss materials and delegate team leaders and/or speakers for each meeting.</a:t>
            </a:r>
          </a:p>
          <a:p>
            <a:pPr lvl="1"/>
            <a:endParaRPr lang="en-US" sz="1600" i="1" dirty="0" smtClean="0"/>
          </a:p>
          <a:p>
            <a:pPr marL="0" indent="0">
              <a:buNone/>
            </a:pPr>
            <a:r>
              <a:rPr lang="en-US" sz="2400" b="1" dirty="0" smtClean="0"/>
              <a:t>Advocates Member Folders will include:</a:t>
            </a:r>
            <a:endParaRPr lang="en-US" sz="2400" b="1" dirty="0"/>
          </a:p>
          <a:p>
            <a:pPr lvl="1"/>
            <a:r>
              <a:rPr lang="en-US" sz="2000" i="1" dirty="0" smtClean="0"/>
              <a:t>Advocates Legislative Priorities and Talking Points and an Advocates State Profile </a:t>
            </a:r>
          </a:p>
          <a:p>
            <a:pPr marL="0" indent="0">
              <a:buNone/>
            </a:pPr>
            <a:endParaRPr lang="en-US" sz="2400" b="1" dirty="0"/>
          </a:p>
          <a:p>
            <a:pPr marL="457200" lvl="1" indent="0">
              <a:buNone/>
            </a:pPr>
            <a:endParaRPr lang="en-US" sz="2000" i="1" dirty="0"/>
          </a:p>
          <a:p>
            <a:pPr marL="57150" indent="0">
              <a:buNone/>
            </a:pPr>
            <a:endParaRPr lang="en-US" sz="2000" i="1" dirty="0"/>
          </a:p>
          <a:p>
            <a:endParaRPr lang="en-US" dirty="0"/>
          </a:p>
        </p:txBody>
      </p:sp>
    </p:spTree>
    <p:extLst>
      <p:ext uri="{BB962C8B-B14F-4D97-AF65-F5344CB8AC3E}">
        <p14:creationId xmlns:p14="http://schemas.microsoft.com/office/powerpoint/2010/main" val="149279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Effective Legislative Visits</a:t>
            </a:r>
            <a:endParaRPr lang="en-US" u="sng" dirty="0"/>
          </a:p>
        </p:txBody>
      </p:sp>
      <p:sp>
        <p:nvSpPr>
          <p:cNvPr id="3" name="Content Placeholder 2"/>
          <p:cNvSpPr>
            <a:spLocks noGrp="1"/>
          </p:cNvSpPr>
          <p:nvPr>
            <p:ph idx="1"/>
          </p:nvPr>
        </p:nvSpPr>
        <p:spPr>
          <a:xfrm>
            <a:off x="457200" y="1417638"/>
            <a:ext cx="8229599" cy="4708525"/>
          </a:xfrm>
        </p:spPr>
        <p:txBody>
          <a:bodyPr>
            <a:normAutofit/>
          </a:bodyPr>
          <a:lstStyle/>
          <a:p>
            <a:pPr marL="0" indent="0">
              <a:buNone/>
            </a:pPr>
            <a:r>
              <a:rPr lang="en-US" sz="2800" b="1" dirty="0" smtClean="0"/>
              <a:t>Plan </a:t>
            </a:r>
            <a:r>
              <a:rPr lang="en-US" sz="2800" b="1" dirty="0"/>
              <a:t>to meet in front of your representatives office 10 minutes prior to your meeting time</a:t>
            </a:r>
            <a:r>
              <a:rPr lang="en-US" sz="2800" b="1" dirty="0" smtClean="0"/>
              <a:t>.</a:t>
            </a:r>
          </a:p>
          <a:p>
            <a:pPr lvl="1"/>
            <a:r>
              <a:rPr lang="en-US" sz="2400" b="1" dirty="0" smtClean="0"/>
              <a:t>Remember you have limited time with the member/staff</a:t>
            </a:r>
          </a:p>
          <a:p>
            <a:pPr lvl="1"/>
            <a:r>
              <a:rPr lang="en-US" sz="2400" b="1" dirty="0" smtClean="0"/>
              <a:t>Keep it local and personal</a:t>
            </a:r>
          </a:p>
          <a:p>
            <a:pPr lvl="1"/>
            <a:r>
              <a:rPr lang="en-US" sz="2400" b="1" dirty="0" smtClean="0"/>
              <a:t>Speak clearly and concisely</a:t>
            </a:r>
          </a:p>
          <a:p>
            <a:pPr lvl="1"/>
            <a:r>
              <a:rPr lang="en-US" sz="2400" b="1" dirty="0" smtClean="0"/>
              <a:t>NO </a:t>
            </a:r>
            <a:r>
              <a:rPr lang="en-US" sz="2400" b="1" dirty="0"/>
              <a:t>election/fundraiser discussions</a:t>
            </a:r>
          </a:p>
          <a:p>
            <a:pPr lvl="1"/>
            <a:r>
              <a:rPr lang="en-US" sz="2400" b="1" dirty="0" smtClean="0"/>
              <a:t>Above all…be patient and flexible</a:t>
            </a:r>
          </a:p>
          <a:p>
            <a:endParaRPr lang="en-US" sz="2400" b="1" dirty="0" smtClean="0"/>
          </a:p>
          <a:p>
            <a:endParaRPr lang="en-US" sz="2400" b="1" dirty="0"/>
          </a:p>
          <a:p>
            <a:pPr marL="457200" lvl="1" indent="0">
              <a:buNone/>
            </a:pPr>
            <a:endParaRPr lang="en-US" sz="2000" i="1" dirty="0"/>
          </a:p>
          <a:p>
            <a:pPr marL="57150" indent="0">
              <a:buNone/>
            </a:pPr>
            <a:endParaRPr lang="en-US" sz="2000" i="1" dirty="0"/>
          </a:p>
          <a:p>
            <a:endParaRPr lang="en-US" dirty="0"/>
          </a:p>
        </p:txBody>
      </p:sp>
    </p:spTree>
    <p:extLst>
      <p:ext uri="{BB962C8B-B14F-4D97-AF65-F5344CB8AC3E}">
        <p14:creationId xmlns:p14="http://schemas.microsoft.com/office/powerpoint/2010/main" val="160871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Questions</a:t>
            </a:r>
            <a:endParaRPr lang="en-US" u="sng" dirty="0"/>
          </a:p>
        </p:txBody>
      </p:sp>
      <p:sp>
        <p:nvSpPr>
          <p:cNvPr id="4" name="Content Placeholder 3"/>
          <p:cNvSpPr>
            <a:spLocks noGrp="1"/>
          </p:cNvSpPr>
          <p:nvPr>
            <p:ph sz="half" idx="1"/>
          </p:nvPr>
        </p:nvSpPr>
        <p:spPr>
          <a:xfrm>
            <a:off x="457200" y="1417638"/>
            <a:ext cx="8067964" cy="4708525"/>
          </a:xfrm>
        </p:spPr>
        <p:txBody>
          <a:bodyPr>
            <a:normAutofit/>
          </a:bodyPr>
          <a:lstStyle/>
          <a:p>
            <a:pPr marL="0" indent="0">
              <a:buNone/>
            </a:pPr>
            <a:r>
              <a:rPr lang="en-US" dirty="0" smtClean="0"/>
              <a:t>Legislative Priorities</a:t>
            </a:r>
          </a:p>
          <a:p>
            <a:pPr lvl="1"/>
            <a:r>
              <a:rPr lang="en-US" dirty="0" smtClean="0"/>
              <a:t>General</a:t>
            </a:r>
          </a:p>
          <a:p>
            <a:pPr lvl="2"/>
            <a:r>
              <a:rPr lang="en-US" dirty="0" smtClean="0"/>
              <a:t>Beth Malinowski / </a:t>
            </a:r>
            <a:r>
              <a:rPr lang="en-US" dirty="0" smtClean="0">
                <a:hlinkClick r:id="rId2"/>
              </a:rPr>
              <a:t>beth@healthplusadvocates.org</a:t>
            </a:r>
            <a:r>
              <a:rPr lang="en-US" dirty="0" smtClean="0"/>
              <a:t> </a:t>
            </a:r>
          </a:p>
          <a:p>
            <a:pPr lvl="2"/>
            <a:r>
              <a:rPr lang="en-US" dirty="0" smtClean="0"/>
              <a:t>Victor Christy / </a:t>
            </a:r>
            <a:r>
              <a:rPr lang="en-US" dirty="0" smtClean="0">
                <a:hlinkClick r:id="rId3"/>
              </a:rPr>
              <a:t>victor@healthplusadvocates.org</a:t>
            </a:r>
            <a:r>
              <a:rPr lang="en-US" dirty="0" smtClean="0"/>
              <a:t> </a:t>
            </a:r>
          </a:p>
          <a:p>
            <a:pPr lvl="1"/>
            <a:r>
              <a:rPr lang="en-US" dirty="0" smtClean="0"/>
              <a:t>Immigration</a:t>
            </a:r>
          </a:p>
          <a:p>
            <a:pPr lvl="2"/>
            <a:r>
              <a:rPr lang="en-US" dirty="0" smtClean="0"/>
              <a:t>Liz Oseguera / </a:t>
            </a:r>
            <a:r>
              <a:rPr lang="en-US" dirty="0" smtClean="0">
                <a:hlinkClick r:id="rId4"/>
              </a:rPr>
              <a:t>liz@healthplusadvocates.org</a:t>
            </a:r>
            <a:endParaRPr lang="en-US" dirty="0" smtClean="0"/>
          </a:p>
          <a:p>
            <a:pPr lvl="1"/>
            <a:r>
              <a:rPr lang="en-US" dirty="0" smtClean="0"/>
              <a:t>Workforce</a:t>
            </a:r>
          </a:p>
          <a:p>
            <a:pPr lvl="2"/>
            <a:r>
              <a:rPr lang="en-US" dirty="0" smtClean="0"/>
              <a:t>Beth Malinowski / </a:t>
            </a:r>
            <a:r>
              <a:rPr lang="en-US" dirty="0" smtClean="0">
                <a:hlinkClick r:id="rId2"/>
              </a:rPr>
              <a:t>beth@healthplusadvocates.org</a:t>
            </a:r>
            <a:endParaRPr lang="en-US" dirty="0" smtClean="0"/>
          </a:p>
          <a:p>
            <a:pPr marL="0" indent="0">
              <a:buNone/>
            </a:pPr>
            <a:r>
              <a:rPr lang="en-US" dirty="0" smtClean="0"/>
              <a:t>Materials &amp; Logistics</a:t>
            </a:r>
          </a:p>
          <a:p>
            <a:pPr lvl="2"/>
            <a:r>
              <a:rPr lang="en-US" dirty="0" smtClean="0"/>
              <a:t>Kelley Aldrich /  </a:t>
            </a:r>
            <a:r>
              <a:rPr lang="en-US" dirty="0" smtClean="0">
                <a:hlinkClick r:id="rId5"/>
              </a:rPr>
              <a:t>kelley@healthplusadvocates.org</a:t>
            </a:r>
            <a:r>
              <a:rPr lang="en-US" dirty="0" smtClean="0"/>
              <a:t> </a:t>
            </a:r>
          </a:p>
          <a:p>
            <a:pPr lvl="2"/>
            <a:r>
              <a:rPr lang="en-US" dirty="0" smtClean="0"/>
              <a:t>Glenna Davido </a:t>
            </a:r>
            <a:r>
              <a:rPr lang="en-US" smtClean="0"/>
              <a:t>/ </a:t>
            </a:r>
            <a:r>
              <a:rPr lang="en-US" smtClean="0">
                <a:hlinkClick r:id="rId6"/>
              </a:rPr>
              <a:t>gdavido@cpca.org</a:t>
            </a:r>
            <a:endParaRPr lang="en-US" smtClean="0"/>
          </a:p>
          <a:p>
            <a:pPr marL="914400" lvl="2" indent="0">
              <a:buNone/>
            </a:pPr>
            <a:endParaRPr lang="en-US" dirty="0" smtClean="0"/>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396731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is Day at the Capitol?</a:t>
            </a:r>
            <a:endParaRPr lang="en-US" u="sng" dirty="0"/>
          </a:p>
        </p:txBody>
      </p:sp>
      <p:sp>
        <p:nvSpPr>
          <p:cNvPr id="3" name="Content Placeholder 2"/>
          <p:cNvSpPr>
            <a:spLocks noGrp="1"/>
          </p:cNvSpPr>
          <p:nvPr>
            <p:ph idx="1"/>
          </p:nvPr>
        </p:nvSpPr>
        <p:spPr>
          <a:xfrm>
            <a:off x="457199" y="1495425"/>
            <a:ext cx="8040256" cy="4525963"/>
          </a:xfrm>
        </p:spPr>
        <p:txBody>
          <a:bodyPr>
            <a:normAutofit fontScale="70000" lnSpcReduction="20000"/>
          </a:bodyPr>
          <a:lstStyle/>
          <a:p>
            <a:pPr marL="0" indent="0">
              <a:buNone/>
            </a:pPr>
            <a:r>
              <a:rPr lang="en-US" sz="3400" dirty="0"/>
              <a:t>Day at the Capitol </a:t>
            </a:r>
            <a:r>
              <a:rPr lang="en-US" sz="3400" dirty="0" smtClean="0"/>
              <a:t>(DAC) is </a:t>
            </a:r>
            <a:r>
              <a:rPr lang="en-US" sz="3400" dirty="0"/>
              <a:t>an annual event that </a:t>
            </a:r>
            <a:r>
              <a:rPr lang="en-US" sz="3400" dirty="0" smtClean="0"/>
              <a:t>welcomes </a:t>
            </a:r>
            <a:r>
              <a:rPr lang="en-US" sz="3400" dirty="0"/>
              <a:t>clinicians, directors, </a:t>
            </a:r>
            <a:r>
              <a:rPr lang="en-US" sz="3400" dirty="0" smtClean="0"/>
              <a:t>patients </a:t>
            </a:r>
            <a:r>
              <a:rPr lang="en-US" sz="3400" dirty="0"/>
              <a:t>and health center advocates to Sacramento to engage with legislators and legislative staff about budget and legislative priorities impacting community health centers. </a:t>
            </a:r>
          </a:p>
          <a:p>
            <a:endParaRPr lang="en-US" sz="3400" dirty="0"/>
          </a:p>
          <a:p>
            <a:pPr marL="0" indent="0">
              <a:buNone/>
            </a:pPr>
            <a:r>
              <a:rPr lang="en-US" sz="3400" dirty="0" smtClean="0"/>
              <a:t>CaliforniaHealth</a:t>
            </a:r>
            <a:r>
              <a:rPr lang="en-US" sz="3400" dirty="0"/>
              <a:t>+ Advocates, brings new elements to this exciting day in an effort to show our statewide strength!  CaliforniaHealth+ Advocates is a CPCA affiliated organization created to advance the mission of community health centers. The new organization provides health centers more flexibility and capacity to advocate, above and beyond what is allowed by CPCA as a charity. All of our state level advocacy work will now be conducted by CaliforniaHealth+ Advocates. </a:t>
            </a:r>
          </a:p>
          <a:p>
            <a:endParaRPr lang="en-US" dirty="0"/>
          </a:p>
        </p:txBody>
      </p:sp>
    </p:spTree>
    <p:extLst>
      <p:ext uri="{BB962C8B-B14F-4D97-AF65-F5344CB8AC3E}">
        <p14:creationId xmlns:p14="http://schemas.microsoft.com/office/powerpoint/2010/main" val="304504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Agenda</a:t>
            </a:r>
            <a:endParaRPr lang="en-US" u="sng" dirty="0"/>
          </a:p>
        </p:txBody>
      </p:sp>
      <p:sp>
        <p:nvSpPr>
          <p:cNvPr id="3" name="Content Placeholder 2"/>
          <p:cNvSpPr>
            <a:spLocks noGrp="1"/>
          </p:cNvSpPr>
          <p:nvPr>
            <p:ph idx="1"/>
          </p:nvPr>
        </p:nvSpPr>
        <p:spPr>
          <a:xfrm>
            <a:off x="457199" y="1495425"/>
            <a:ext cx="8040256" cy="4525963"/>
          </a:xfrm>
        </p:spPr>
        <p:txBody>
          <a:bodyPr>
            <a:normAutofit/>
          </a:bodyPr>
          <a:lstStyle/>
          <a:p>
            <a:r>
              <a:rPr lang="en-US" dirty="0" smtClean="0"/>
              <a:t>Day at the Capitol Schedule and Logistics</a:t>
            </a:r>
          </a:p>
          <a:p>
            <a:r>
              <a:rPr lang="en-US" dirty="0" smtClean="0"/>
              <a:t>Coffee with Clinics Health Fair</a:t>
            </a:r>
          </a:p>
          <a:p>
            <a:r>
              <a:rPr lang="en-US" dirty="0" smtClean="0"/>
              <a:t>DAC Mobile App</a:t>
            </a:r>
          </a:p>
          <a:p>
            <a:r>
              <a:rPr lang="en-US" dirty="0" smtClean="0"/>
              <a:t>Legislative </a:t>
            </a:r>
            <a:r>
              <a:rPr lang="en-US" dirty="0" smtClean="0"/>
              <a:t>Landscape</a:t>
            </a:r>
            <a:endParaRPr lang="en-US" dirty="0" smtClean="0"/>
          </a:p>
          <a:p>
            <a:r>
              <a:rPr lang="en-US" dirty="0" smtClean="0"/>
              <a:t>Legislative Priorities &amp; Meeting Materials</a:t>
            </a:r>
          </a:p>
          <a:p>
            <a:r>
              <a:rPr lang="en-US" dirty="0" smtClean="0"/>
              <a:t>Effective Legislative Visits</a:t>
            </a:r>
          </a:p>
          <a:p>
            <a:r>
              <a:rPr lang="en-US" dirty="0" smtClean="0"/>
              <a:t>Q&amp;A</a:t>
            </a:r>
          </a:p>
          <a:p>
            <a:endParaRPr lang="en-US" dirty="0"/>
          </a:p>
        </p:txBody>
      </p:sp>
    </p:spTree>
    <p:extLst>
      <p:ext uri="{BB962C8B-B14F-4D97-AF65-F5344CB8AC3E}">
        <p14:creationId xmlns:p14="http://schemas.microsoft.com/office/powerpoint/2010/main" val="339744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DAC Morning Program</a:t>
            </a:r>
            <a:endParaRPr lang="en-US" u="sng" dirty="0"/>
          </a:p>
        </p:txBody>
      </p:sp>
      <p:sp>
        <p:nvSpPr>
          <p:cNvPr id="3" name="Content Placeholder 2"/>
          <p:cNvSpPr>
            <a:spLocks noGrp="1"/>
          </p:cNvSpPr>
          <p:nvPr>
            <p:ph idx="1"/>
          </p:nvPr>
        </p:nvSpPr>
        <p:spPr>
          <a:xfrm>
            <a:off x="457201" y="1431634"/>
            <a:ext cx="7615382" cy="5006108"/>
          </a:xfrm>
        </p:spPr>
        <p:txBody>
          <a:bodyPr>
            <a:normAutofit fontScale="55000" lnSpcReduction="20000"/>
          </a:bodyPr>
          <a:lstStyle/>
          <a:p>
            <a:pPr marL="0" indent="0">
              <a:buNone/>
            </a:pPr>
            <a:r>
              <a:rPr lang="en-US" b="1" dirty="0">
                <a:solidFill>
                  <a:srgbClr val="96172E"/>
                </a:solidFill>
              </a:rPr>
              <a:t>8:00 – </a:t>
            </a:r>
            <a:r>
              <a:rPr lang="en-US" sz="3300" b="1" dirty="0">
                <a:solidFill>
                  <a:srgbClr val="96172E"/>
                </a:solidFill>
              </a:rPr>
              <a:t>9:30 AM 	BREAKFAST, WELCOME &amp; GENERAL </a:t>
            </a:r>
            <a:r>
              <a:rPr lang="en-US" sz="3300" b="1" dirty="0" smtClean="0">
                <a:solidFill>
                  <a:srgbClr val="96172E"/>
                </a:solidFill>
              </a:rPr>
              <a:t>BRIEFING </a:t>
            </a:r>
          </a:p>
          <a:p>
            <a:pPr marL="0" indent="0">
              <a:buNone/>
            </a:pPr>
            <a:r>
              <a:rPr lang="en-US" sz="3300" b="1" dirty="0" smtClean="0"/>
              <a:t>LOCATION </a:t>
            </a:r>
            <a:r>
              <a:rPr lang="en-US" sz="3300" b="1" dirty="0"/>
              <a:t>	</a:t>
            </a:r>
            <a:r>
              <a:rPr lang="en-US" dirty="0"/>
              <a:t>	Sacramento Convention </a:t>
            </a:r>
            <a:r>
              <a:rPr lang="en-US" dirty="0" smtClean="0"/>
              <a:t>Center – Room 203/204</a:t>
            </a:r>
            <a:endParaRPr lang="en-US" dirty="0" smtClean="0">
              <a:solidFill>
                <a:srgbClr val="FF0000"/>
              </a:solidFill>
            </a:endParaRPr>
          </a:p>
          <a:p>
            <a:pPr lvl="4">
              <a:buFont typeface="Courier New" panose="02070309020205020404" pitchFamily="49" charset="0"/>
              <a:buChar char="o"/>
            </a:pPr>
            <a:r>
              <a:rPr lang="en-US" sz="2900" dirty="0" smtClean="0"/>
              <a:t>8:00 - 8:30 AM Pick-up Name Badge &amp; </a:t>
            </a:r>
            <a:r>
              <a:rPr lang="en-US" sz="2900" dirty="0" smtClean="0"/>
              <a:t>Materials</a:t>
            </a:r>
          </a:p>
          <a:p>
            <a:pPr lvl="5">
              <a:buFont typeface="Wingdings" panose="05000000000000000000" pitchFamily="2" charset="2"/>
              <a:buChar char="Ø"/>
            </a:pPr>
            <a:r>
              <a:rPr lang="en-US" sz="2900" i="1" dirty="0" smtClean="0">
                <a:solidFill>
                  <a:schemeClr val="accent1">
                    <a:lumMod val="75000"/>
                  </a:schemeClr>
                </a:solidFill>
              </a:rPr>
              <a:t>You must have an Advocates name badge to participate in the lunch program</a:t>
            </a:r>
            <a:r>
              <a:rPr lang="en-US" sz="2900" i="1" dirty="0" smtClean="0">
                <a:solidFill>
                  <a:schemeClr val="accent1">
                    <a:lumMod val="75000"/>
                  </a:schemeClr>
                </a:solidFill>
              </a:rPr>
              <a:t> – registration required!</a:t>
            </a:r>
            <a:endParaRPr lang="en-US" sz="2900" i="1" dirty="0" smtClean="0">
              <a:solidFill>
                <a:schemeClr val="accent1">
                  <a:lumMod val="75000"/>
                </a:schemeClr>
              </a:solidFill>
            </a:endParaRPr>
          </a:p>
          <a:p>
            <a:pPr lvl="4">
              <a:buFont typeface="Courier New" panose="02070309020205020404" pitchFamily="49" charset="0"/>
              <a:buChar char="o"/>
            </a:pPr>
            <a:r>
              <a:rPr lang="en-US" sz="2900" dirty="0" smtClean="0"/>
              <a:t>8:30 </a:t>
            </a:r>
            <a:r>
              <a:rPr lang="en-US" sz="2900" dirty="0"/>
              <a:t>- 9:00 AM Welcome &amp; General Briefing</a:t>
            </a:r>
          </a:p>
          <a:p>
            <a:pPr lvl="4">
              <a:buFont typeface="Courier New" panose="02070309020205020404" pitchFamily="49" charset="0"/>
              <a:buChar char="o"/>
            </a:pPr>
            <a:r>
              <a:rPr lang="en-US" sz="2900" dirty="0"/>
              <a:t>9:00 - 9:30 AM Legislative Visit Coordination</a:t>
            </a:r>
          </a:p>
          <a:p>
            <a:pPr marL="0" indent="0">
              <a:buNone/>
            </a:pPr>
            <a:r>
              <a:rPr lang="en-US" dirty="0"/>
              <a:t> </a:t>
            </a:r>
            <a:endParaRPr lang="en-US" dirty="0">
              <a:solidFill>
                <a:srgbClr val="96172E"/>
              </a:solidFill>
            </a:endParaRPr>
          </a:p>
          <a:p>
            <a:pPr marL="0" indent="0">
              <a:buNone/>
            </a:pPr>
            <a:r>
              <a:rPr lang="en-US" b="1" dirty="0">
                <a:solidFill>
                  <a:srgbClr val="96172E"/>
                </a:solidFill>
              </a:rPr>
              <a:t>9:30 - 9:45 AM 	</a:t>
            </a:r>
            <a:r>
              <a:rPr lang="en-US" b="1" dirty="0" smtClean="0">
                <a:solidFill>
                  <a:srgbClr val="96172E"/>
                </a:solidFill>
              </a:rPr>
              <a:t>JOINT </a:t>
            </a:r>
            <a:r>
              <a:rPr lang="en-US" b="1" dirty="0">
                <a:solidFill>
                  <a:srgbClr val="96172E"/>
                </a:solidFill>
              </a:rPr>
              <a:t>WALK TO THE CAPITOL GROUNDS</a:t>
            </a:r>
            <a:endParaRPr lang="en-US" dirty="0">
              <a:solidFill>
                <a:srgbClr val="96172E"/>
              </a:solidFill>
            </a:endParaRPr>
          </a:p>
          <a:p>
            <a:pPr marL="0" indent="0">
              <a:buNone/>
            </a:pPr>
            <a:r>
              <a:rPr lang="en-US" dirty="0" smtClean="0"/>
              <a:t>				Depart </a:t>
            </a:r>
            <a:r>
              <a:rPr lang="en-US" dirty="0"/>
              <a:t>Sacramento Convention Center</a:t>
            </a:r>
          </a:p>
          <a:p>
            <a:pPr marL="0" indent="0">
              <a:buNone/>
            </a:pPr>
            <a:r>
              <a:rPr lang="en-US" dirty="0"/>
              <a:t> </a:t>
            </a:r>
          </a:p>
          <a:p>
            <a:pPr marL="0" indent="0">
              <a:buNone/>
            </a:pPr>
            <a:r>
              <a:rPr lang="en-US" b="1" dirty="0">
                <a:solidFill>
                  <a:srgbClr val="96172E"/>
                </a:solidFill>
              </a:rPr>
              <a:t>9:45 - 10:00 AM 	</a:t>
            </a:r>
            <a:r>
              <a:rPr lang="en-US" b="1" dirty="0" smtClean="0">
                <a:solidFill>
                  <a:srgbClr val="96172E"/>
                </a:solidFill>
              </a:rPr>
              <a:t>GROUP </a:t>
            </a:r>
            <a:r>
              <a:rPr lang="en-US" b="1" dirty="0">
                <a:solidFill>
                  <a:srgbClr val="96172E"/>
                </a:solidFill>
              </a:rPr>
              <a:t>PHOTO</a:t>
            </a:r>
            <a:endParaRPr lang="en-US" dirty="0">
              <a:solidFill>
                <a:srgbClr val="96172E"/>
              </a:solidFill>
            </a:endParaRPr>
          </a:p>
          <a:p>
            <a:pPr marL="0" indent="0">
              <a:buNone/>
            </a:pPr>
            <a:r>
              <a:rPr lang="en-US" b="1" dirty="0"/>
              <a:t>LOCATION</a:t>
            </a:r>
            <a:r>
              <a:rPr lang="en-US" dirty="0"/>
              <a:t> 		</a:t>
            </a:r>
            <a:r>
              <a:rPr lang="en-US" dirty="0" smtClean="0"/>
              <a:t>West </a:t>
            </a:r>
            <a:r>
              <a:rPr lang="en-US" dirty="0"/>
              <a:t>Steps of the Capitol</a:t>
            </a:r>
          </a:p>
          <a:p>
            <a:pPr marL="0" indent="0">
              <a:buNone/>
            </a:pPr>
            <a:r>
              <a:rPr lang="en-US" dirty="0"/>
              <a:t> </a:t>
            </a:r>
          </a:p>
          <a:p>
            <a:pPr marL="0" indent="0">
              <a:buNone/>
            </a:pPr>
            <a:r>
              <a:rPr lang="en-US" b="1" dirty="0">
                <a:solidFill>
                  <a:srgbClr val="96172E"/>
                </a:solidFill>
              </a:rPr>
              <a:t>10:00 – 11:00 AM 	CELEBRATING THE ACA:  </a:t>
            </a:r>
            <a:r>
              <a:rPr lang="en-US" b="1" i="1" dirty="0">
                <a:solidFill>
                  <a:srgbClr val="96172E"/>
                </a:solidFill>
              </a:rPr>
              <a:t>A Highlight of Our Success</a:t>
            </a:r>
            <a:endParaRPr lang="en-US" dirty="0">
              <a:solidFill>
                <a:srgbClr val="96172E"/>
              </a:solidFill>
            </a:endParaRPr>
          </a:p>
          <a:p>
            <a:pPr marL="0" indent="0">
              <a:buNone/>
            </a:pPr>
            <a:r>
              <a:rPr lang="en-US" b="1" dirty="0" smtClean="0">
                <a:solidFill>
                  <a:srgbClr val="96172E"/>
                </a:solidFill>
              </a:rPr>
              <a:t>				COMMUNITY </a:t>
            </a:r>
            <a:r>
              <a:rPr lang="en-US" b="1" dirty="0">
                <a:solidFill>
                  <a:srgbClr val="96172E"/>
                </a:solidFill>
              </a:rPr>
              <a:t>HEALTH CENTER CHAMPION AWARDS</a:t>
            </a:r>
            <a:endParaRPr lang="en-US" dirty="0">
              <a:solidFill>
                <a:srgbClr val="96172E"/>
              </a:solidFill>
            </a:endParaRPr>
          </a:p>
          <a:p>
            <a:pPr marL="0" indent="0">
              <a:buNone/>
            </a:pPr>
            <a:r>
              <a:rPr lang="en-US" dirty="0" smtClean="0"/>
              <a:t>				Legislative </a:t>
            </a:r>
            <a:r>
              <a:rPr lang="en-US" dirty="0"/>
              <a:t>and Guest Speakers</a:t>
            </a:r>
          </a:p>
          <a:p>
            <a:pPr marL="0" indent="0">
              <a:buNone/>
            </a:pPr>
            <a:r>
              <a:rPr lang="en-US" b="1" dirty="0"/>
              <a:t>LOCATION</a:t>
            </a:r>
            <a:r>
              <a:rPr lang="en-US" dirty="0"/>
              <a:t> 		West Steps of the Capitol</a:t>
            </a:r>
          </a:p>
          <a:p>
            <a:pPr marL="0" indent="0">
              <a:buNone/>
            </a:pPr>
            <a:endParaRPr lang="en-US" dirty="0"/>
          </a:p>
        </p:txBody>
      </p:sp>
    </p:spTree>
    <p:extLst>
      <p:ext uri="{BB962C8B-B14F-4D97-AF65-F5344CB8AC3E}">
        <p14:creationId xmlns:p14="http://schemas.microsoft.com/office/powerpoint/2010/main" val="214683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DAC Afternoon Program</a:t>
            </a:r>
            <a:endParaRPr lang="en-US" u="sng" dirty="0"/>
          </a:p>
        </p:txBody>
      </p:sp>
      <p:sp>
        <p:nvSpPr>
          <p:cNvPr id="3" name="Content Placeholder 2"/>
          <p:cNvSpPr>
            <a:spLocks noGrp="1"/>
          </p:cNvSpPr>
          <p:nvPr>
            <p:ph idx="1"/>
          </p:nvPr>
        </p:nvSpPr>
        <p:spPr>
          <a:xfrm>
            <a:off x="457201" y="1385454"/>
            <a:ext cx="7615382" cy="4969162"/>
          </a:xfrm>
        </p:spPr>
        <p:txBody>
          <a:bodyPr>
            <a:normAutofit fontScale="70000" lnSpcReduction="20000"/>
          </a:bodyPr>
          <a:lstStyle/>
          <a:p>
            <a:pPr marL="0" indent="0">
              <a:buNone/>
            </a:pPr>
            <a:r>
              <a:rPr lang="en-US" b="1" dirty="0">
                <a:solidFill>
                  <a:srgbClr val="96172E"/>
                </a:solidFill>
              </a:rPr>
              <a:t>10:30 - 12:00 PM 	</a:t>
            </a:r>
            <a:r>
              <a:rPr lang="en-US" b="1" dirty="0" smtClean="0">
                <a:solidFill>
                  <a:srgbClr val="96172E"/>
                </a:solidFill>
              </a:rPr>
              <a:t>LEGISLATIVE </a:t>
            </a:r>
            <a:r>
              <a:rPr lang="en-US" b="1" dirty="0">
                <a:solidFill>
                  <a:srgbClr val="96172E"/>
                </a:solidFill>
              </a:rPr>
              <a:t>VISITS</a:t>
            </a:r>
            <a:endParaRPr lang="en-US" dirty="0">
              <a:solidFill>
                <a:srgbClr val="96172E"/>
              </a:solidFill>
            </a:endParaRPr>
          </a:p>
          <a:p>
            <a:pPr marL="0" indent="0">
              <a:buNone/>
            </a:pPr>
            <a:r>
              <a:rPr lang="en-US" dirty="0"/>
              <a:t> </a:t>
            </a:r>
          </a:p>
          <a:p>
            <a:pPr marL="0" indent="0">
              <a:buNone/>
            </a:pPr>
            <a:r>
              <a:rPr lang="en-US" b="1" dirty="0">
                <a:solidFill>
                  <a:srgbClr val="96172E"/>
                </a:solidFill>
              </a:rPr>
              <a:t>COFFEE WITH CLINICS &amp; HEALTH FAIR (11:00 AM - 2:00 PM</a:t>
            </a:r>
            <a:r>
              <a:rPr lang="en-US" b="1" dirty="0" smtClean="0">
                <a:solidFill>
                  <a:srgbClr val="96172E"/>
                </a:solidFill>
              </a:rPr>
              <a:t>)</a:t>
            </a:r>
          </a:p>
          <a:p>
            <a:pPr marL="0" indent="0">
              <a:buNone/>
            </a:pPr>
            <a:r>
              <a:rPr lang="en-US" b="1" dirty="0" smtClean="0"/>
              <a:t> </a:t>
            </a:r>
            <a:endParaRPr lang="en-US" dirty="0">
              <a:solidFill>
                <a:srgbClr val="96172E"/>
              </a:solidFill>
            </a:endParaRPr>
          </a:p>
          <a:p>
            <a:pPr marL="0" indent="0">
              <a:buNone/>
            </a:pPr>
            <a:r>
              <a:rPr lang="en-US" b="1" dirty="0" smtClean="0">
                <a:solidFill>
                  <a:srgbClr val="96172E"/>
                </a:solidFill>
              </a:rPr>
              <a:t>12:00 </a:t>
            </a:r>
            <a:r>
              <a:rPr lang="en-US" b="1" dirty="0">
                <a:solidFill>
                  <a:srgbClr val="96172E"/>
                </a:solidFill>
              </a:rPr>
              <a:t>– 1:30 PM 	</a:t>
            </a:r>
            <a:r>
              <a:rPr lang="en-US" b="1" dirty="0" smtClean="0">
                <a:solidFill>
                  <a:srgbClr val="96172E"/>
                </a:solidFill>
              </a:rPr>
              <a:t>MARKETPLACE </a:t>
            </a:r>
            <a:r>
              <a:rPr lang="en-US" b="1" dirty="0">
                <a:solidFill>
                  <a:srgbClr val="96172E"/>
                </a:solidFill>
              </a:rPr>
              <a:t>LUNCH</a:t>
            </a:r>
            <a:endParaRPr lang="en-US" dirty="0">
              <a:solidFill>
                <a:srgbClr val="96172E"/>
              </a:solidFill>
            </a:endParaRPr>
          </a:p>
          <a:p>
            <a:pPr marL="0" indent="0">
              <a:buNone/>
            </a:pPr>
            <a:r>
              <a:rPr lang="en-US" b="1" dirty="0"/>
              <a:t>LOCATION</a:t>
            </a:r>
            <a:r>
              <a:rPr lang="en-US" dirty="0"/>
              <a:t> 		 </a:t>
            </a:r>
            <a:r>
              <a:rPr lang="en-US" dirty="0" smtClean="0"/>
              <a:t>	West </a:t>
            </a:r>
            <a:r>
              <a:rPr lang="en-US" dirty="0"/>
              <a:t>Steps of the </a:t>
            </a:r>
            <a:r>
              <a:rPr lang="en-US" dirty="0" smtClean="0"/>
              <a:t>Capitol</a:t>
            </a:r>
          </a:p>
          <a:p>
            <a:pPr lvl="5">
              <a:buFont typeface="Courier New" panose="02070309020205020404" pitchFamily="49" charset="0"/>
              <a:buChar char="o"/>
            </a:pPr>
            <a:r>
              <a:rPr lang="en-US" sz="2900" dirty="0" smtClean="0"/>
              <a:t>12:30 </a:t>
            </a:r>
            <a:r>
              <a:rPr lang="en-US" sz="2900" dirty="0"/>
              <a:t>– 1:00 PM Keynote </a:t>
            </a:r>
            <a:r>
              <a:rPr lang="en-US" sz="2900" dirty="0" smtClean="0"/>
              <a:t>Speaker</a:t>
            </a:r>
          </a:p>
          <a:p>
            <a:pPr marL="1828800" lvl="4" indent="0">
              <a:buNone/>
            </a:pPr>
            <a:r>
              <a:rPr lang="en-US" dirty="0"/>
              <a:t>	 </a:t>
            </a:r>
          </a:p>
          <a:p>
            <a:pPr marL="0" indent="0">
              <a:buNone/>
            </a:pPr>
            <a:r>
              <a:rPr lang="en-US" b="1" dirty="0">
                <a:solidFill>
                  <a:srgbClr val="96172E"/>
                </a:solidFill>
              </a:rPr>
              <a:t>1:30 – 5:00 PM 	</a:t>
            </a:r>
            <a:r>
              <a:rPr lang="en-US" b="1" dirty="0" smtClean="0">
                <a:solidFill>
                  <a:srgbClr val="96172E"/>
                </a:solidFill>
              </a:rPr>
              <a:t>	LEGISLATIVE </a:t>
            </a:r>
            <a:r>
              <a:rPr lang="en-US" b="1" dirty="0">
                <a:solidFill>
                  <a:srgbClr val="96172E"/>
                </a:solidFill>
              </a:rPr>
              <a:t>VISITS</a:t>
            </a:r>
            <a:endParaRPr lang="en-US" dirty="0">
              <a:solidFill>
                <a:srgbClr val="96172E"/>
              </a:solidFill>
            </a:endParaRPr>
          </a:p>
          <a:p>
            <a:pPr marL="0" indent="0">
              <a:buNone/>
            </a:pPr>
            <a:endParaRPr lang="en-US" dirty="0"/>
          </a:p>
          <a:p>
            <a:pPr marL="0" indent="0">
              <a:buNone/>
            </a:pPr>
            <a:r>
              <a:rPr lang="en-US" b="1" dirty="0">
                <a:solidFill>
                  <a:srgbClr val="96172E"/>
                </a:solidFill>
              </a:rPr>
              <a:t>2:00 – 5:00 PM	</a:t>
            </a:r>
            <a:r>
              <a:rPr lang="en-US" b="1" dirty="0" smtClean="0">
                <a:solidFill>
                  <a:srgbClr val="96172E"/>
                </a:solidFill>
              </a:rPr>
              <a:t>	LOUNGE </a:t>
            </a:r>
            <a:r>
              <a:rPr lang="en-US" b="1" dirty="0">
                <a:solidFill>
                  <a:srgbClr val="96172E"/>
                </a:solidFill>
              </a:rPr>
              <a:t>ON THE PATIO</a:t>
            </a:r>
            <a:endParaRPr lang="en-US" dirty="0">
              <a:solidFill>
                <a:srgbClr val="96172E"/>
              </a:solidFill>
            </a:endParaRPr>
          </a:p>
          <a:p>
            <a:pPr marL="0" indent="0">
              <a:buNone/>
            </a:pPr>
            <a:r>
              <a:rPr lang="en-US" b="1" dirty="0"/>
              <a:t>LOCATION 		</a:t>
            </a:r>
            <a:r>
              <a:rPr lang="en-US" b="1" dirty="0" smtClean="0"/>
              <a:t>	</a:t>
            </a:r>
            <a:r>
              <a:rPr lang="en-US" dirty="0" smtClean="0"/>
              <a:t>Cafeteria </a:t>
            </a:r>
            <a:r>
              <a:rPr lang="en-US" dirty="0"/>
              <a:t>15L (</a:t>
            </a:r>
            <a:r>
              <a:rPr lang="en-US" i="1" dirty="0"/>
              <a:t>Patio</a:t>
            </a:r>
            <a:r>
              <a:rPr lang="en-US" dirty="0"/>
              <a:t>) 1116 15</a:t>
            </a:r>
            <a:r>
              <a:rPr lang="en-US" baseline="30000" dirty="0"/>
              <a:t>th</a:t>
            </a:r>
            <a:r>
              <a:rPr lang="en-US" dirty="0"/>
              <a:t> </a:t>
            </a:r>
            <a:r>
              <a:rPr lang="en-US" dirty="0" smtClean="0"/>
              <a:t>Street</a:t>
            </a:r>
            <a:endParaRPr lang="en-US" dirty="0"/>
          </a:p>
          <a:p>
            <a:pPr marL="0" indent="0">
              <a:buNone/>
            </a:pPr>
            <a:r>
              <a:rPr lang="en-US" dirty="0"/>
              <a:t> </a:t>
            </a:r>
            <a:endParaRPr lang="en-US" dirty="0">
              <a:solidFill>
                <a:srgbClr val="96172E"/>
              </a:solidFill>
            </a:endParaRPr>
          </a:p>
          <a:p>
            <a:pPr marL="0" indent="0">
              <a:buNone/>
            </a:pPr>
            <a:r>
              <a:rPr lang="en-US" b="1" dirty="0">
                <a:solidFill>
                  <a:srgbClr val="96172E"/>
                </a:solidFill>
              </a:rPr>
              <a:t>5:00 – 7:00 PM  	</a:t>
            </a:r>
            <a:r>
              <a:rPr lang="en-US" b="1" dirty="0" smtClean="0">
                <a:solidFill>
                  <a:srgbClr val="96172E"/>
                </a:solidFill>
              </a:rPr>
              <a:t>RECEPTION</a:t>
            </a:r>
            <a:endParaRPr lang="en-US" dirty="0">
              <a:solidFill>
                <a:srgbClr val="96172E"/>
              </a:solidFill>
            </a:endParaRPr>
          </a:p>
          <a:p>
            <a:pPr marL="0" indent="0">
              <a:buNone/>
            </a:pPr>
            <a:r>
              <a:rPr lang="en-US" b="1" dirty="0"/>
              <a:t>LOCATION</a:t>
            </a:r>
            <a:r>
              <a:rPr lang="en-US" dirty="0"/>
              <a:t> 		</a:t>
            </a:r>
            <a:r>
              <a:rPr lang="en-US" dirty="0" smtClean="0"/>
              <a:t>	Cafeteria </a:t>
            </a:r>
            <a:r>
              <a:rPr lang="en-US" dirty="0"/>
              <a:t>15L (</a:t>
            </a:r>
            <a:r>
              <a:rPr lang="en-US" i="1" dirty="0"/>
              <a:t>Patio</a:t>
            </a:r>
            <a:r>
              <a:rPr lang="en-US" dirty="0"/>
              <a:t>) 1116 15</a:t>
            </a:r>
            <a:r>
              <a:rPr lang="en-US" baseline="30000" dirty="0"/>
              <a:t>th</a:t>
            </a:r>
            <a:r>
              <a:rPr lang="en-US" dirty="0"/>
              <a:t> </a:t>
            </a:r>
            <a:r>
              <a:rPr lang="en-US" dirty="0" smtClean="0"/>
              <a:t>Street</a:t>
            </a:r>
            <a:endParaRPr lang="en-US" dirty="0"/>
          </a:p>
        </p:txBody>
      </p:sp>
    </p:spTree>
    <p:extLst>
      <p:ext uri="{BB962C8B-B14F-4D97-AF65-F5344CB8AC3E}">
        <p14:creationId xmlns:p14="http://schemas.microsoft.com/office/powerpoint/2010/main" val="1460246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Capitol Steps and Lunch Program</a:t>
            </a:r>
            <a:br>
              <a:rPr lang="en-US" u="sng" dirty="0" smtClean="0"/>
            </a:br>
            <a:endParaRPr lang="en-US" u="sng" dirty="0"/>
          </a:p>
        </p:txBody>
      </p:sp>
      <p:sp>
        <p:nvSpPr>
          <p:cNvPr id="3" name="Content Placeholder 2"/>
          <p:cNvSpPr>
            <a:spLocks noGrp="1"/>
          </p:cNvSpPr>
          <p:nvPr>
            <p:ph idx="1"/>
          </p:nvPr>
        </p:nvSpPr>
        <p:spPr>
          <a:xfrm>
            <a:off x="764308" y="1262625"/>
            <a:ext cx="7922491" cy="4969162"/>
          </a:xfrm>
        </p:spPr>
        <p:txBody>
          <a:bodyPr>
            <a:normAutofit fontScale="55000" lnSpcReduction="20000"/>
          </a:bodyPr>
          <a:lstStyle/>
          <a:p>
            <a:pPr marL="0" indent="0">
              <a:buNone/>
            </a:pPr>
            <a:r>
              <a:rPr lang="en-US" sz="4000" i="1" dirty="0" smtClean="0"/>
              <a:t>Celebrating the ACA: Highlights of Our Success</a:t>
            </a:r>
            <a:endParaRPr lang="en-US" sz="4000" i="1" dirty="0"/>
          </a:p>
          <a:p>
            <a:pPr marL="0" indent="0">
              <a:buNone/>
            </a:pPr>
            <a:r>
              <a:rPr lang="en-US" sz="4000" dirty="0" smtClean="0"/>
              <a:t>	Capitol Step Program featuring:</a:t>
            </a:r>
          </a:p>
          <a:p>
            <a:pPr lvl="1"/>
            <a:r>
              <a:rPr lang="en-US" sz="3400" dirty="0" smtClean="0"/>
              <a:t>Assemblywomen Lorena Gonzalez-Fletcher (AD 80)</a:t>
            </a:r>
          </a:p>
          <a:p>
            <a:pPr lvl="1"/>
            <a:r>
              <a:rPr lang="en-US" sz="3400" dirty="0" smtClean="0"/>
              <a:t>Assemblymember </a:t>
            </a:r>
            <a:r>
              <a:rPr lang="en-US" sz="3400" dirty="0"/>
              <a:t>Jim </a:t>
            </a:r>
            <a:r>
              <a:rPr lang="en-US" sz="3400" dirty="0" smtClean="0"/>
              <a:t>Wood (AD 2)</a:t>
            </a:r>
          </a:p>
          <a:p>
            <a:pPr lvl="1"/>
            <a:r>
              <a:rPr lang="en-US" sz="3400" dirty="0" smtClean="0"/>
              <a:t>State Senator </a:t>
            </a:r>
            <a:r>
              <a:rPr lang="en-US" sz="3400" dirty="0"/>
              <a:t>Richard </a:t>
            </a:r>
            <a:r>
              <a:rPr lang="en-US" sz="3400" dirty="0" smtClean="0"/>
              <a:t>Pan* (SD 6)</a:t>
            </a:r>
          </a:p>
          <a:p>
            <a:pPr lvl="1"/>
            <a:r>
              <a:rPr lang="en-US" sz="3400" dirty="0" smtClean="0"/>
              <a:t>State Senator </a:t>
            </a:r>
            <a:r>
              <a:rPr lang="en-US" sz="3400" dirty="0"/>
              <a:t>Holly </a:t>
            </a:r>
            <a:r>
              <a:rPr lang="en-US" sz="3400" dirty="0" smtClean="0"/>
              <a:t>Mitchell* (SD 30)</a:t>
            </a:r>
          </a:p>
          <a:p>
            <a:pPr marL="0" indent="0">
              <a:buNone/>
            </a:pPr>
            <a:endParaRPr lang="en-US" sz="2800" b="1" dirty="0" smtClean="0">
              <a:solidFill>
                <a:srgbClr val="6D6F64"/>
              </a:solidFill>
            </a:endParaRPr>
          </a:p>
          <a:p>
            <a:pPr marL="0" indent="0">
              <a:buNone/>
            </a:pPr>
            <a:r>
              <a:rPr lang="en-US" sz="4000" i="1" dirty="0" smtClean="0"/>
              <a:t>Marketplace Lunch Keynote Speaker</a:t>
            </a:r>
          </a:p>
          <a:p>
            <a:pPr lvl="1"/>
            <a:r>
              <a:rPr lang="en-US" sz="3400" dirty="0" smtClean="0">
                <a:solidFill>
                  <a:srgbClr val="6D6F64"/>
                </a:solidFill>
              </a:rPr>
              <a:t>California’s </a:t>
            </a:r>
            <a:r>
              <a:rPr lang="en-US" sz="3400" dirty="0">
                <a:solidFill>
                  <a:srgbClr val="6D6F64"/>
                </a:solidFill>
              </a:rPr>
              <a:t>Attorney General, Xavier </a:t>
            </a:r>
            <a:r>
              <a:rPr lang="en-US" sz="3400" dirty="0" smtClean="0">
                <a:solidFill>
                  <a:srgbClr val="6D6F64"/>
                </a:solidFill>
              </a:rPr>
              <a:t>Becerra</a:t>
            </a:r>
          </a:p>
          <a:p>
            <a:pPr lvl="1"/>
            <a:r>
              <a:rPr lang="en-US" sz="3400" dirty="0" smtClean="0">
                <a:solidFill>
                  <a:srgbClr val="6D6F64"/>
                </a:solidFill>
              </a:rPr>
              <a:t>You must have an Advocates name badge to participate in the lunch program</a:t>
            </a:r>
          </a:p>
          <a:p>
            <a:pPr lvl="2"/>
            <a:r>
              <a:rPr lang="en-US" sz="3000" i="1" dirty="0">
                <a:solidFill>
                  <a:schemeClr val="accent1">
                    <a:lumMod val="75000"/>
                  </a:schemeClr>
                </a:solidFill>
              </a:rPr>
              <a:t>W</a:t>
            </a:r>
            <a:r>
              <a:rPr lang="en-US" sz="3000" i="1" dirty="0" smtClean="0">
                <a:solidFill>
                  <a:schemeClr val="accent1">
                    <a:lumMod val="75000"/>
                  </a:schemeClr>
                </a:solidFill>
              </a:rPr>
              <a:t>hich means registration is required!</a:t>
            </a:r>
            <a:endParaRPr lang="en-US" sz="3000" i="1" dirty="0" smtClean="0">
              <a:solidFill>
                <a:schemeClr val="accent1">
                  <a:lumMod val="75000"/>
                </a:schemeClr>
              </a:solidFill>
            </a:endParaRPr>
          </a:p>
          <a:p>
            <a:pPr marL="0" indent="0">
              <a:buNone/>
            </a:pPr>
            <a:endParaRPr lang="en-US" sz="4000" i="1" dirty="0" smtClean="0"/>
          </a:p>
          <a:p>
            <a:pPr marL="0" indent="0">
              <a:buNone/>
            </a:pPr>
            <a:endParaRPr lang="en-US" sz="4000" i="1" dirty="0"/>
          </a:p>
          <a:p>
            <a:pPr marL="0" indent="0">
              <a:buNone/>
            </a:pPr>
            <a:endParaRPr lang="en-US" sz="1600" b="1" dirty="0">
              <a:solidFill>
                <a:srgbClr val="6D6F64"/>
              </a:solidFill>
            </a:endParaRPr>
          </a:p>
          <a:p>
            <a:pPr marL="0" indent="0">
              <a:buNone/>
            </a:pPr>
            <a:r>
              <a:rPr lang="en-US" sz="1600" b="1" dirty="0" smtClean="0">
                <a:solidFill>
                  <a:srgbClr val="6D6F64"/>
                </a:solidFill>
              </a:rPr>
              <a:t>								</a:t>
            </a:r>
          </a:p>
          <a:p>
            <a:pPr marL="0" indent="0">
              <a:buNone/>
            </a:pPr>
            <a:r>
              <a:rPr lang="en-US" sz="1700" b="1" dirty="0" smtClean="0">
                <a:solidFill>
                  <a:srgbClr val="6D6F64"/>
                </a:solidFill>
              </a:rPr>
              <a:t>*Denotes 2017 Community Health Center Champion Award </a:t>
            </a:r>
          </a:p>
          <a:p>
            <a:pPr lvl="1"/>
            <a:endParaRPr lang="en-US" sz="2400" b="1" dirty="0" smtClean="0">
              <a:solidFill>
                <a:srgbClr val="6D6F64"/>
              </a:solidFill>
            </a:endParaRPr>
          </a:p>
        </p:txBody>
      </p:sp>
    </p:spTree>
    <p:extLst>
      <p:ext uri="{BB962C8B-B14F-4D97-AF65-F5344CB8AC3E}">
        <p14:creationId xmlns:p14="http://schemas.microsoft.com/office/powerpoint/2010/main" val="71808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Coffee with Clinics Health Fair</a:t>
            </a:r>
            <a:endParaRPr lang="en-US" u="sng" dirty="0"/>
          </a:p>
        </p:txBody>
      </p:sp>
      <p:sp>
        <p:nvSpPr>
          <p:cNvPr id="3" name="Content Placeholder 2"/>
          <p:cNvSpPr>
            <a:spLocks noGrp="1"/>
          </p:cNvSpPr>
          <p:nvPr>
            <p:ph idx="1"/>
          </p:nvPr>
        </p:nvSpPr>
        <p:spPr>
          <a:xfrm>
            <a:off x="866634" y="1411020"/>
            <a:ext cx="7615382" cy="4969162"/>
          </a:xfrm>
        </p:spPr>
        <p:txBody>
          <a:bodyPr numCol="2">
            <a:normAutofit fontScale="85000" lnSpcReduction="20000"/>
          </a:bodyPr>
          <a:lstStyle/>
          <a:p>
            <a:pPr lvl="0"/>
            <a:r>
              <a:rPr lang="en-US" dirty="0" err="1"/>
              <a:t>Ampla</a:t>
            </a:r>
            <a:r>
              <a:rPr lang="en-US" dirty="0"/>
              <a:t> Health</a:t>
            </a:r>
          </a:p>
          <a:p>
            <a:pPr lvl="0"/>
            <a:r>
              <a:rPr lang="en-US" dirty="0"/>
              <a:t>California School-Based Health Alliance</a:t>
            </a:r>
          </a:p>
          <a:p>
            <a:pPr lvl="0"/>
            <a:r>
              <a:rPr lang="en-US" dirty="0"/>
              <a:t>Cares Community Health</a:t>
            </a:r>
          </a:p>
          <a:p>
            <a:pPr lvl="0"/>
            <a:r>
              <a:rPr lang="en-US" dirty="0" err="1"/>
              <a:t>Clinica</a:t>
            </a:r>
            <a:r>
              <a:rPr lang="en-US" dirty="0"/>
              <a:t> Sierra Vista </a:t>
            </a:r>
          </a:p>
          <a:p>
            <a:pPr lvl="0"/>
            <a:r>
              <a:rPr lang="en-US" dirty="0"/>
              <a:t>Community Medical Centers</a:t>
            </a:r>
          </a:p>
          <a:p>
            <a:pPr lvl="0"/>
            <a:r>
              <a:rPr lang="en-US" dirty="0"/>
              <a:t>Golden Valley Health Centers</a:t>
            </a:r>
          </a:p>
          <a:p>
            <a:pPr lvl="0"/>
            <a:r>
              <a:rPr lang="en-US" dirty="0" err="1"/>
              <a:t>LifeLong</a:t>
            </a:r>
            <a:r>
              <a:rPr lang="en-US" dirty="0"/>
              <a:t> Medical </a:t>
            </a:r>
            <a:r>
              <a:rPr lang="en-US" dirty="0" smtClean="0"/>
              <a:t>Care</a:t>
            </a:r>
          </a:p>
          <a:p>
            <a:pPr marL="0" lvl="0" indent="0">
              <a:buNone/>
            </a:pPr>
            <a:endParaRPr lang="en-US" dirty="0"/>
          </a:p>
          <a:p>
            <a:pPr lvl="0"/>
            <a:r>
              <a:rPr lang="en-US" dirty="0"/>
              <a:t>Marin Community Clinics</a:t>
            </a:r>
          </a:p>
          <a:p>
            <a:pPr lvl="0"/>
            <a:r>
              <a:rPr lang="en-US" dirty="0"/>
              <a:t>Neighborhood Healthcare</a:t>
            </a:r>
          </a:p>
          <a:p>
            <a:pPr lvl="0"/>
            <a:r>
              <a:rPr lang="en-US" dirty="0"/>
              <a:t>Sonoma Valley Community Health Center</a:t>
            </a:r>
          </a:p>
          <a:p>
            <a:pPr lvl="0"/>
            <a:r>
              <a:rPr lang="en-US" dirty="0"/>
              <a:t>Tri-City Health Center</a:t>
            </a:r>
          </a:p>
          <a:p>
            <a:pPr lvl="0"/>
            <a:r>
              <a:rPr lang="en-US" dirty="0"/>
              <a:t>The Children’s Clinic</a:t>
            </a:r>
          </a:p>
          <a:p>
            <a:pPr lvl="0"/>
            <a:r>
              <a:rPr lang="en-US" dirty="0"/>
              <a:t>Venice Family Clinic</a:t>
            </a:r>
          </a:p>
          <a:p>
            <a:pPr lvl="0"/>
            <a:r>
              <a:rPr lang="en-US" dirty="0"/>
              <a:t>West County Health Centers</a:t>
            </a:r>
          </a:p>
        </p:txBody>
      </p:sp>
    </p:spTree>
    <p:extLst>
      <p:ext uri="{BB962C8B-B14F-4D97-AF65-F5344CB8AC3E}">
        <p14:creationId xmlns:p14="http://schemas.microsoft.com/office/powerpoint/2010/main" val="1696201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DAC Mobile App</a:t>
            </a:r>
            <a:endParaRPr lang="en-US" u="sng" dirty="0"/>
          </a:p>
        </p:txBody>
      </p:sp>
      <p:pic>
        <p:nvPicPr>
          <p:cNvPr id="5" name="Picture 4"/>
          <p:cNvPicPr>
            <a:picLocks noChangeAspect="1"/>
          </p:cNvPicPr>
          <p:nvPr/>
        </p:nvPicPr>
        <p:blipFill>
          <a:blip r:embed="rId2"/>
          <a:stretch>
            <a:fillRect/>
          </a:stretch>
        </p:blipFill>
        <p:spPr>
          <a:xfrm>
            <a:off x="743527" y="274638"/>
            <a:ext cx="1493649" cy="1487553"/>
          </a:xfrm>
          <a:prstGeom prst="rect">
            <a:avLst/>
          </a:prstGeom>
        </p:spPr>
      </p:pic>
      <p:pic>
        <p:nvPicPr>
          <p:cNvPr id="6" name="Picture 5"/>
          <p:cNvPicPr>
            <a:picLocks noChangeAspect="1"/>
          </p:cNvPicPr>
          <p:nvPr/>
        </p:nvPicPr>
        <p:blipFill>
          <a:blip r:embed="rId3"/>
          <a:stretch>
            <a:fillRect/>
          </a:stretch>
        </p:blipFill>
        <p:spPr>
          <a:xfrm>
            <a:off x="743527" y="1987930"/>
            <a:ext cx="4298053" cy="2420322"/>
          </a:xfrm>
          <a:prstGeom prst="rect">
            <a:avLst/>
          </a:prstGeom>
        </p:spPr>
      </p:pic>
      <p:pic>
        <p:nvPicPr>
          <p:cNvPr id="7" name="Picture 6"/>
          <p:cNvPicPr>
            <a:picLocks noChangeAspect="1"/>
          </p:cNvPicPr>
          <p:nvPr/>
        </p:nvPicPr>
        <p:blipFill>
          <a:blip r:embed="rId4"/>
          <a:stretch>
            <a:fillRect/>
          </a:stretch>
        </p:blipFill>
        <p:spPr>
          <a:xfrm>
            <a:off x="743527" y="4633991"/>
            <a:ext cx="4877223" cy="1505843"/>
          </a:xfrm>
          <a:prstGeom prst="rect">
            <a:avLst/>
          </a:prstGeom>
        </p:spPr>
      </p:pic>
      <p:pic>
        <p:nvPicPr>
          <p:cNvPr id="8" name="Picture 7"/>
          <p:cNvPicPr>
            <a:picLocks noChangeAspect="1"/>
          </p:cNvPicPr>
          <p:nvPr/>
        </p:nvPicPr>
        <p:blipFill>
          <a:blip r:embed="rId5"/>
          <a:stretch>
            <a:fillRect/>
          </a:stretch>
        </p:blipFill>
        <p:spPr>
          <a:xfrm>
            <a:off x="5601957" y="1256144"/>
            <a:ext cx="3084843" cy="5378111"/>
          </a:xfrm>
          <a:prstGeom prst="rect">
            <a:avLst/>
          </a:prstGeom>
        </p:spPr>
      </p:pic>
    </p:spTree>
    <p:extLst>
      <p:ext uri="{BB962C8B-B14F-4D97-AF65-F5344CB8AC3E}">
        <p14:creationId xmlns:p14="http://schemas.microsoft.com/office/powerpoint/2010/main" val="54860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Legislative Landscape</a:t>
            </a:r>
            <a:endParaRPr lang="en-US" u="sng" dirty="0"/>
          </a:p>
        </p:txBody>
      </p:sp>
      <p:sp>
        <p:nvSpPr>
          <p:cNvPr id="3" name="Content Placeholder 2"/>
          <p:cNvSpPr>
            <a:spLocks noGrp="1"/>
          </p:cNvSpPr>
          <p:nvPr>
            <p:ph sz="half" idx="1"/>
          </p:nvPr>
        </p:nvSpPr>
        <p:spPr>
          <a:xfrm>
            <a:off x="457200" y="1417638"/>
            <a:ext cx="8229600" cy="4708525"/>
          </a:xfrm>
        </p:spPr>
        <p:txBody>
          <a:bodyPr>
            <a:normAutofit/>
          </a:bodyPr>
          <a:lstStyle/>
          <a:p>
            <a:pPr marL="0" indent="0" defTabSz="914400">
              <a:spcBef>
                <a:spcPts val="0"/>
              </a:spcBef>
              <a:buNone/>
              <a:defRPr/>
            </a:pPr>
            <a:r>
              <a:rPr lang="en-US" dirty="0" smtClean="0"/>
              <a:t>Legislative Process</a:t>
            </a:r>
          </a:p>
          <a:p>
            <a:pPr lvl="1" defTabSz="914400">
              <a:spcBef>
                <a:spcPts val="0"/>
              </a:spcBef>
              <a:defRPr/>
            </a:pPr>
            <a:r>
              <a:rPr lang="en-US" dirty="0" smtClean="0"/>
              <a:t>4/19: Senate Health Hearing - SB 323 (Mitchell) and SB 456 (Pan) </a:t>
            </a:r>
          </a:p>
          <a:p>
            <a:pPr lvl="1" defTabSz="914400">
              <a:spcBef>
                <a:spcPts val="0"/>
              </a:spcBef>
              <a:defRPr/>
            </a:pPr>
            <a:r>
              <a:rPr lang="en-US" dirty="0" smtClean="0"/>
              <a:t>4/28: Last </a:t>
            </a:r>
            <a:r>
              <a:rPr lang="en-US" dirty="0"/>
              <a:t>day for policy committees to hear and report to fiscal c</a:t>
            </a:r>
            <a:r>
              <a:rPr lang="en-US" dirty="0" smtClean="0"/>
              <a:t>ommittees fiscal </a:t>
            </a:r>
            <a:r>
              <a:rPr lang="en-US" dirty="0"/>
              <a:t>bills </a:t>
            </a:r>
            <a:endParaRPr lang="en-US" dirty="0" smtClean="0"/>
          </a:p>
          <a:p>
            <a:pPr lvl="1" defTabSz="914400">
              <a:spcBef>
                <a:spcPts val="0"/>
              </a:spcBef>
              <a:defRPr/>
            </a:pPr>
            <a:r>
              <a:rPr lang="en-US" dirty="0" smtClean="0"/>
              <a:t>Next Stop: Appropriations </a:t>
            </a:r>
          </a:p>
          <a:p>
            <a:pPr marL="0" indent="0" defTabSz="914400">
              <a:spcBef>
                <a:spcPts val="0"/>
              </a:spcBef>
              <a:buNone/>
              <a:defRPr/>
            </a:pPr>
            <a:r>
              <a:rPr lang="en-US" dirty="0" smtClean="0"/>
              <a:t>State Budget </a:t>
            </a:r>
          </a:p>
          <a:p>
            <a:pPr lvl="1" defTabSz="914400">
              <a:spcBef>
                <a:spcPts val="0"/>
              </a:spcBef>
              <a:defRPr/>
            </a:pPr>
            <a:r>
              <a:rPr lang="en-US" dirty="0" smtClean="0"/>
              <a:t>Ongoing Hearings </a:t>
            </a:r>
          </a:p>
          <a:p>
            <a:pPr lvl="2" defTabSz="914400">
              <a:spcBef>
                <a:spcPts val="0"/>
              </a:spcBef>
              <a:defRPr/>
            </a:pPr>
            <a:r>
              <a:rPr lang="en-US" dirty="0" smtClean="0"/>
              <a:t>Senate Subcommittee 3 on Health and Human Services </a:t>
            </a:r>
          </a:p>
          <a:p>
            <a:pPr lvl="2" defTabSz="914400">
              <a:spcBef>
                <a:spcPts val="0"/>
              </a:spcBef>
              <a:defRPr/>
            </a:pPr>
            <a:r>
              <a:rPr lang="en-US" dirty="0" smtClean="0"/>
              <a:t>Assembly Subcommittee 1 on Health and Human Services </a:t>
            </a:r>
          </a:p>
          <a:p>
            <a:pPr lvl="1" defTabSz="914400">
              <a:spcBef>
                <a:spcPts val="0"/>
              </a:spcBef>
              <a:defRPr/>
            </a:pPr>
            <a:r>
              <a:rPr lang="en-US" dirty="0" smtClean="0"/>
              <a:t>Next Stop: May Revise </a:t>
            </a:r>
          </a:p>
        </p:txBody>
      </p:sp>
    </p:spTree>
    <p:extLst>
      <p:ext uri="{BB962C8B-B14F-4D97-AF65-F5344CB8AC3E}">
        <p14:creationId xmlns:p14="http://schemas.microsoft.com/office/powerpoint/2010/main" val="3385892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Brand">
      <a:dk1>
        <a:srgbClr val="6D6F64"/>
      </a:dk1>
      <a:lt1>
        <a:sysClr val="window" lastClr="FFFFFF"/>
      </a:lt1>
      <a:dk2>
        <a:srgbClr val="8A9286"/>
      </a:dk2>
      <a:lt2>
        <a:srgbClr val="EEECE1"/>
      </a:lt2>
      <a:accent1>
        <a:srgbClr val="96172E"/>
      </a:accent1>
      <a:accent2>
        <a:srgbClr val="6D6F64"/>
      </a:accent2>
      <a:accent3>
        <a:srgbClr val="FF8000"/>
      </a:accent3>
      <a:accent4>
        <a:srgbClr val="8A9286"/>
      </a:accent4>
      <a:accent5>
        <a:srgbClr val="4BACC6"/>
      </a:accent5>
      <a:accent6>
        <a:srgbClr val="ABB8AB"/>
      </a:accent6>
      <a:hlink>
        <a:srgbClr val="595959"/>
      </a:hlink>
      <a:folHlink>
        <a:srgbClr val="9617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C2066FBFC4544BD8EBB1346041295" ma:contentTypeVersion="2" ma:contentTypeDescription="Create a new document." ma:contentTypeScope="" ma:versionID="9a47d8ebac5f6b14e8525517b0687722">
  <xsd:schema xmlns:xsd="http://www.w3.org/2001/XMLSchema" xmlns:xs="http://www.w3.org/2001/XMLSchema" xmlns:p="http://schemas.microsoft.com/office/2006/metadata/properties" xmlns:ns2="307591b6-0ced-403a-8231-8f5bcb87a3c8" targetNamespace="http://schemas.microsoft.com/office/2006/metadata/properties" ma:root="true" ma:fieldsID="6d09ef7458f2baf379ef129fe2fd19a7" ns2:_="">
    <xsd:import namespace="307591b6-0ced-403a-8231-8f5bcb87a3c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591b6-0ced-403a-8231-8f5bcb87a3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193A97-D3B4-4F3E-B355-C952A92D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591b6-0ced-403a-8231-8f5bcb87a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AABAB7-DE66-44F4-B084-1B9E26B3ABE4}">
  <ds:schemaRefs>
    <ds:schemaRef ds:uri="http://schemas.microsoft.com/sharepoint/v3/contenttype/forms"/>
  </ds:schemaRefs>
</ds:datastoreItem>
</file>

<file path=customXml/itemProps3.xml><?xml version="1.0" encoding="utf-8"?>
<ds:datastoreItem xmlns:ds="http://schemas.openxmlformats.org/officeDocument/2006/customXml" ds:itemID="{AEBE2620-19B0-48FA-9ACE-FED8613C57B2}">
  <ds:schemaRef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307591b6-0ced-403a-8231-8f5bcb87a3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6937</TotalTime>
  <Words>1139</Words>
  <Application>Microsoft Office PowerPoint</Application>
  <PresentationFormat>On-screen Show (4:3)</PresentationFormat>
  <Paragraphs>161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Office Theme</vt:lpstr>
      <vt:lpstr>  Day at the Capitol 2017  May 3rd, 2017  </vt:lpstr>
      <vt:lpstr>What is Day at the Capitol?</vt:lpstr>
      <vt:lpstr>Agenda</vt:lpstr>
      <vt:lpstr>DAC Morning Program</vt:lpstr>
      <vt:lpstr>DAC Afternoon Program</vt:lpstr>
      <vt:lpstr>Capitol Steps and Lunch Program </vt:lpstr>
      <vt:lpstr>Coffee with Clinics Health Fair</vt:lpstr>
      <vt:lpstr>DAC Mobile App</vt:lpstr>
      <vt:lpstr>Legislative Landscape</vt:lpstr>
      <vt:lpstr>Legislative Priorities</vt:lpstr>
      <vt:lpstr>Budget Priorities</vt:lpstr>
      <vt:lpstr>Budget Priorities</vt:lpstr>
      <vt:lpstr>Federal Priorities</vt:lpstr>
      <vt:lpstr>Protecting Our Patients: Immigrants</vt:lpstr>
      <vt:lpstr>Key Members of the Legislature</vt:lpstr>
      <vt:lpstr>Legislative Visit Coordination</vt:lpstr>
      <vt:lpstr>Effective Legislative Visits</vt:lpstr>
      <vt:lpstr>Questions</vt:lpstr>
    </vt:vector>
  </TitlesOfParts>
  <Company>Martinez/Hardy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Hardy</dc:creator>
  <cp:lastModifiedBy>gate</cp:lastModifiedBy>
  <cp:revision>117</cp:revision>
  <dcterms:created xsi:type="dcterms:W3CDTF">2016-06-07T17:36:56Z</dcterms:created>
  <dcterms:modified xsi:type="dcterms:W3CDTF">2017-04-18T19:15:41Z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0x0101004C8C2066FBFC4544BD8EBB1346041295</vt:lpwstr>
  </property>
</Properties>
</file>