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4"/>
    <p:sldMasterId id="2147483732" r:id="rId5"/>
  </p:sldMasterIdLst>
  <p:notesMasterIdLst>
    <p:notesMasterId r:id="rId36"/>
  </p:notesMasterIdLst>
  <p:sldIdLst>
    <p:sldId id="256" r:id="rId6"/>
    <p:sldId id="272" r:id="rId7"/>
    <p:sldId id="275" r:id="rId8"/>
    <p:sldId id="314" r:id="rId9"/>
    <p:sldId id="315" r:id="rId10"/>
    <p:sldId id="325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280" r:id="rId20"/>
    <p:sldId id="298" r:id="rId21"/>
    <p:sldId id="299" r:id="rId22"/>
    <p:sldId id="300" r:id="rId23"/>
    <p:sldId id="301" r:id="rId24"/>
    <p:sldId id="31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28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D7B"/>
    <a:srgbClr val="800000"/>
    <a:srgbClr val="D0E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>
      <p:cViewPr varScale="1">
        <p:scale>
          <a:sx n="86" d="100"/>
          <a:sy n="86" d="100"/>
        </p:scale>
        <p:origin x="67" y="17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469B1-1E7F-42ED-9F97-2835AA44C627}" type="doc">
      <dgm:prSet loTypeId="urn:microsoft.com/office/officeart/2005/8/layout/cycle3" loCatId="cycle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65B41D8-B6D8-4C81-A7D3-52BC2B362E7E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dirty="0" smtClean="0"/>
            <a:t>HRSA Compliance Determination</a:t>
          </a:r>
          <a:endParaRPr lang="en-US" sz="2000" dirty="0"/>
        </a:p>
      </dgm:t>
    </dgm:pt>
    <dgm:pt modelId="{3F55E187-967B-4A08-A9C4-0D1F7DAF3521}" type="parTrans" cxnId="{7D3C9285-5041-4B03-BBB2-0A9520546B3B}">
      <dgm:prSet/>
      <dgm:spPr/>
      <dgm:t>
        <a:bodyPr/>
        <a:lstStyle/>
        <a:p>
          <a:endParaRPr lang="en-US"/>
        </a:p>
      </dgm:t>
    </dgm:pt>
    <dgm:pt modelId="{E0FADAB4-7D89-4FA5-B373-309AC170F680}" type="sibTrans" cxnId="{7D3C9285-5041-4B03-BBB2-0A9520546B3B}">
      <dgm:prSet/>
      <dgm:spPr/>
      <dgm:t>
        <a:bodyPr/>
        <a:lstStyle/>
        <a:p>
          <a:endParaRPr lang="en-US"/>
        </a:p>
      </dgm:t>
    </dgm:pt>
    <dgm:pt modelId="{B67D653E-997B-4877-93C0-9CED64EA539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dirty="0" smtClean="0"/>
            <a:t>Condition(s) on Award</a:t>
          </a:r>
          <a:endParaRPr lang="en-US" sz="2000" dirty="0"/>
        </a:p>
      </dgm:t>
    </dgm:pt>
    <dgm:pt modelId="{8F4613F2-21E5-4A7F-A530-56D387F8354D}" type="parTrans" cxnId="{16B666DE-F29B-477C-B2C8-718B25A89854}">
      <dgm:prSet/>
      <dgm:spPr/>
      <dgm:t>
        <a:bodyPr/>
        <a:lstStyle/>
        <a:p>
          <a:endParaRPr lang="en-US"/>
        </a:p>
      </dgm:t>
    </dgm:pt>
    <dgm:pt modelId="{F288F055-3005-4BBE-A020-C4D1D595ED1B}" type="sibTrans" cxnId="{16B666DE-F29B-477C-B2C8-718B25A89854}">
      <dgm:prSet/>
      <dgm:spPr/>
      <dgm:t>
        <a:bodyPr/>
        <a:lstStyle/>
        <a:p>
          <a:endParaRPr lang="en-US"/>
        </a:p>
      </dgm:t>
    </dgm:pt>
    <dgm:pt modelId="{D84EC6EE-CAF6-48BB-A1F6-18E999591967}">
      <dgm:prSet phldrT="[Text]" custT="1"/>
      <dgm:spPr>
        <a:solidFill>
          <a:schemeClr val="accent5">
            <a:lumMod val="90000"/>
          </a:schemeClr>
        </a:solidFill>
      </dgm:spPr>
      <dgm:t>
        <a:bodyPr/>
        <a:lstStyle/>
        <a:p>
          <a:pPr algn="ctr"/>
          <a:r>
            <a:rPr lang="en-US" sz="2000" dirty="0" smtClean="0"/>
            <a:t>Technical Assistance</a:t>
          </a:r>
          <a:endParaRPr lang="en-US" sz="2000" dirty="0"/>
        </a:p>
      </dgm:t>
    </dgm:pt>
    <dgm:pt modelId="{C2368ABF-CABE-4398-A612-EB6F042D414C}" type="parTrans" cxnId="{CB461374-C139-4EB8-A5B2-1183AA0A5C59}">
      <dgm:prSet/>
      <dgm:spPr/>
      <dgm:t>
        <a:bodyPr/>
        <a:lstStyle/>
        <a:p>
          <a:endParaRPr lang="en-US"/>
        </a:p>
      </dgm:t>
    </dgm:pt>
    <dgm:pt modelId="{158D2EB6-1A35-4307-9C54-40C189C0758E}" type="sibTrans" cxnId="{CB461374-C139-4EB8-A5B2-1183AA0A5C59}">
      <dgm:prSet/>
      <dgm:spPr/>
      <dgm:t>
        <a:bodyPr/>
        <a:lstStyle/>
        <a:p>
          <a:endParaRPr lang="en-US"/>
        </a:p>
      </dgm:t>
    </dgm:pt>
    <dgm:pt modelId="{00017AE7-F4FB-4469-9A00-B95EE629738B}">
      <dgm:prSet phldrT="[Text]" custT="1"/>
      <dgm:spPr>
        <a:solidFill>
          <a:srgbClr val="0F4D7B"/>
        </a:solidFill>
      </dgm:spPr>
      <dgm:t>
        <a:bodyPr/>
        <a:lstStyle/>
        <a:p>
          <a:r>
            <a:rPr lang="en-US" sz="2000" dirty="0" smtClean="0"/>
            <a:t>Submission of Compliance “Data” </a:t>
          </a:r>
        </a:p>
        <a:p>
          <a:r>
            <a:rPr lang="en-US" sz="1400" dirty="0" smtClean="0"/>
            <a:t>(SAC application/ OSV/Response to Condition)</a:t>
          </a:r>
          <a:endParaRPr lang="en-US" sz="1400" dirty="0"/>
        </a:p>
      </dgm:t>
    </dgm:pt>
    <dgm:pt modelId="{1600201A-9463-4D04-AF02-97BB314FCD90}" type="parTrans" cxnId="{88524AB3-1279-462F-9E02-DEA0B7DDEA76}">
      <dgm:prSet/>
      <dgm:spPr/>
      <dgm:t>
        <a:bodyPr/>
        <a:lstStyle/>
        <a:p>
          <a:endParaRPr lang="en-US"/>
        </a:p>
      </dgm:t>
    </dgm:pt>
    <dgm:pt modelId="{A8FB0275-890F-4F68-BFC9-D5A30AB49114}" type="sibTrans" cxnId="{88524AB3-1279-462F-9E02-DEA0B7DDEA76}">
      <dgm:prSet/>
      <dgm:spPr>
        <a:solidFill>
          <a:srgbClr val="800000"/>
        </a:solidFill>
      </dgm:spPr>
      <dgm:t>
        <a:bodyPr/>
        <a:lstStyle/>
        <a:p>
          <a:endParaRPr lang="en-US"/>
        </a:p>
      </dgm:t>
    </dgm:pt>
    <dgm:pt modelId="{330BB845-A65A-4A82-B711-9EC69B32E2BF}" type="pres">
      <dgm:prSet presAssocID="{E6C469B1-1E7F-42ED-9F97-2835AA44C6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8C5D55-A1F2-4D1C-B2D7-ACBDD99F1339}" type="pres">
      <dgm:prSet presAssocID="{E6C469B1-1E7F-42ED-9F97-2835AA44C627}" presName="cycle" presStyleCnt="0"/>
      <dgm:spPr/>
      <dgm:t>
        <a:bodyPr/>
        <a:lstStyle/>
        <a:p>
          <a:endParaRPr lang="en-US"/>
        </a:p>
      </dgm:t>
    </dgm:pt>
    <dgm:pt modelId="{D45BFCE5-4E72-466C-BC8D-76B8166D5B17}" type="pres">
      <dgm:prSet presAssocID="{00017AE7-F4FB-4469-9A00-B95EE629738B}" presName="nodeFirstNode" presStyleLbl="node1" presStyleIdx="0" presStyleCnt="4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1D090-DB3A-48D0-B1E8-4E277FC935D9}" type="pres">
      <dgm:prSet presAssocID="{A8FB0275-890F-4F68-BFC9-D5A30AB4911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898A890-2262-4445-AC07-38CFBED1CF31}" type="pres">
      <dgm:prSet presAssocID="{365B41D8-B6D8-4C81-A7D3-52BC2B362E7E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8E9EE-DE7A-4AD1-B21A-FA2B4889500E}" type="pres">
      <dgm:prSet presAssocID="{B67D653E-997B-4877-93C0-9CED64EA5397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06F3F-C7AB-48D1-83D0-6F485F3D7206}" type="pres">
      <dgm:prSet presAssocID="{D84EC6EE-CAF6-48BB-A1F6-18E999591967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461374-C139-4EB8-A5B2-1183AA0A5C59}" srcId="{E6C469B1-1E7F-42ED-9F97-2835AA44C627}" destId="{D84EC6EE-CAF6-48BB-A1F6-18E999591967}" srcOrd="3" destOrd="0" parTransId="{C2368ABF-CABE-4398-A612-EB6F042D414C}" sibTransId="{158D2EB6-1A35-4307-9C54-40C189C0758E}"/>
    <dgm:cxn modelId="{16B666DE-F29B-477C-B2C8-718B25A89854}" srcId="{E6C469B1-1E7F-42ED-9F97-2835AA44C627}" destId="{B67D653E-997B-4877-93C0-9CED64EA5397}" srcOrd="2" destOrd="0" parTransId="{8F4613F2-21E5-4A7F-A530-56D387F8354D}" sibTransId="{F288F055-3005-4BBE-A020-C4D1D595ED1B}"/>
    <dgm:cxn modelId="{4CDC37F8-3B93-4528-8E00-8AD85555130B}" type="presOf" srcId="{B67D653E-997B-4877-93C0-9CED64EA5397}" destId="{ABD8E9EE-DE7A-4AD1-B21A-FA2B4889500E}" srcOrd="0" destOrd="0" presId="urn:microsoft.com/office/officeart/2005/8/layout/cycle3"/>
    <dgm:cxn modelId="{2B6CAEF6-72D0-449A-9D43-FCB4C189B384}" type="presOf" srcId="{365B41D8-B6D8-4C81-A7D3-52BC2B362E7E}" destId="{E898A890-2262-4445-AC07-38CFBED1CF31}" srcOrd="0" destOrd="0" presId="urn:microsoft.com/office/officeart/2005/8/layout/cycle3"/>
    <dgm:cxn modelId="{C3BD3FA7-59BB-469A-B7F8-BFA0D22B25C7}" type="presOf" srcId="{D84EC6EE-CAF6-48BB-A1F6-18E999591967}" destId="{B1406F3F-C7AB-48D1-83D0-6F485F3D7206}" srcOrd="0" destOrd="0" presId="urn:microsoft.com/office/officeart/2005/8/layout/cycle3"/>
    <dgm:cxn modelId="{7D3C9285-5041-4B03-BBB2-0A9520546B3B}" srcId="{E6C469B1-1E7F-42ED-9F97-2835AA44C627}" destId="{365B41D8-B6D8-4C81-A7D3-52BC2B362E7E}" srcOrd="1" destOrd="0" parTransId="{3F55E187-967B-4A08-A9C4-0D1F7DAF3521}" sibTransId="{E0FADAB4-7D89-4FA5-B373-309AC170F680}"/>
    <dgm:cxn modelId="{CD8DA22C-6058-46BB-8D48-D778DD2C9233}" type="presOf" srcId="{A8FB0275-890F-4F68-BFC9-D5A30AB49114}" destId="{0331D090-DB3A-48D0-B1E8-4E277FC935D9}" srcOrd="0" destOrd="0" presId="urn:microsoft.com/office/officeart/2005/8/layout/cycle3"/>
    <dgm:cxn modelId="{0D296482-529A-4A2D-80ED-3A16C0390A95}" type="presOf" srcId="{00017AE7-F4FB-4469-9A00-B95EE629738B}" destId="{D45BFCE5-4E72-466C-BC8D-76B8166D5B17}" srcOrd="0" destOrd="0" presId="urn:microsoft.com/office/officeart/2005/8/layout/cycle3"/>
    <dgm:cxn modelId="{88524AB3-1279-462F-9E02-DEA0B7DDEA76}" srcId="{E6C469B1-1E7F-42ED-9F97-2835AA44C627}" destId="{00017AE7-F4FB-4469-9A00-B95EE629738B}" srcOrd="0" destOrd="0" parTransId="{1600201A-9463-4D04-AF02-97BB314FCD90}" sibTransId="{A8FB0275-890F-4F68-BFC9-D5A30AB49114}"/>
    <dgm:cxn modelId="{F80B59C4-3DE0-4109-BC02-8A8EDA1A9588}" type="presOf" srcId="{E6C469B1-1E7F-42ED-9F97-2835AA44C627}" destId="{330BB845-A65A-4A82-B711-9EC69B32E2BF}" srcOrd="0" destOrd="0" presId="urn:microsoft.com/office/officeart/2005/8/layout/cycle3"/>
    <dgm:cxn modelId="{58D9D7CB-0F9B-46BA-9D45-601A801E7532}" type="presParOf" srcId="{330BB845-A65A-4A82-B711-9EC69B32E2BF}" destId="{6E8C5D55-A1F2-4D1C-B2D7-ACBDD99F1339}" srcOrd="0" destOrd="0" presId="urn:microsoft.com/office/officeart/2005/8/layout/cycle3"/>
    <dgm:cxn modelId="{E6BB9321-5210-4CA8-90A0-D54407DD7CA8}" type="presParOf" srcId="{6E8C5D55-A1F2-4D1C-B2D7-ACBDD99F1339}" destId="{D45BFCE5-4E72-466C-BC8D-76B8166D5B17}" srcOrd="0" destOrd="0" presId="urn:microsoft.com/office/officeart/2005/8/layout/cycle3"/>
    <dgm:cxn modelId="{5057F2F4-4E4D-4839-850A-C9E2FBBD1B18}" type="presParOf" srcId="{6E8C5D55-A1F2-4D1C-B2D7-ACBDD99F1339}" destId="{0331D090-DB3A-48D0-B1E8-4E277FC935D9}" srcOrd="1" destOrd="0" presId="urn:microsoft.com/office/officeart/2005/8/layout/cycle3"/>
    <dgm:cxn modelId="{144EE225-8606-4D51-B113-24CECC9EE3A9}" type="presParOf" srcId="{6E8C5D55-A1F2-4D1C-B2D7-ACBDD99F1339}" destId="{E898A890-2262-4445-AC07-38CFBED1CF31}" srcOrd="2" destOrd="0" presId="urn:microsoft.com/office/officeart/2005/8/layout/cycle3"/>
    <dgm:cxn modelId="{B3286F76-18B1-46E7-9465-CE8AA4039B26}" type="presParOf" srcId="{6E8C5D55-A1F2-4D1C-B2D7-ACBDD99F1339}" destId="{ABD8E9EE-DE7A-4AD1-B21A-FA2B4889500E}" srcOrd="3" destOrd="0" presId="urn:microsoft.com/office/officeart/2005/8/layout/cycle3"/>
    <dgm:cxn modelId="{46962B01-F1BD-4647-900F-CDE2BF366C73}" type="presParOf" srcId="{6E8C5D55-A1F2-4D1C-B2D7-ACBDD99F1339}" destId="{B1406F3F-C7AB-48D1-83D0-6F485F3D7206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DB06C5-8D4E-4BB2-B2D6-C1CB9C9A936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</dgm:pt>
    <dgm:pt modelId="{9567BCA3-9B85-451C-949E-6A704E2C266C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FTCA Deeming</a:t>
          </a:r>
          <a:endParaRPr lang="en-US" dirty="0"/>
        </a:p>
      </dgm:t>
    </dgm:pt>
    <dgm:pt modelId="{B42D72AA-317A-4DAB-AAA0-486AD5BB1FAD}" type="parTrans" cxnId="{2CBB65EE-655D-418D-BDCB-A9C09E73FAC9}">
      <dgm:prSet/>
      <dgm:spPr/>
      <dgm:t>
        <a:bodyPr/>
        <a:lstStyle/>
        <a:p>
          <a:endParaRPr lang="en-US"/>
        </a:p>
      </dgm:t>
    </dgm:pt>
    <dgm:pt modelId="{3CF78C8F-6ADB-4137-A3A7-C89BA63854FA}" type="sibTrans" cxnId="{2CBB65EE-655D-418D-BDCB-A9C09E73FAC9}">
      <dgm:prSet/>
      <dgm:spPr/>
      <dgm:t>
        <a:bodyPr/>
        <a:lstStyle/>
        <a:p>
          <a:endParaRPr lang="en-US"/>
        </a:p>
      </dgm:t>
    </dgm:pt>
    <dgm:pt modelId="{3B323E48-F68E-444E-9F1D-5C6455C8CC8A}">
      <dgm:prSet phldrT="[Text]" custT="1"/>
      <dgm:spPr/>
      <dgm:t>
        <a:bodyPr/>
        <a:lstStyle/>
        <a:p>
          <a:r>
            <a:rPr lang="en-US" sz="1800" b="1" dirty="0" smtClean="0"/>
            <a:t>Quality Improvement/Quality Assurance</a:t>
          </a:r>
          <a:endParaRPr lang="en-US" sz="1800" b="1" dirty="0"/>
        </a:p>
      </dgm:t>
    </dgm:pt>
    <dgm:pt modelId="{F338FA47-0B42-4B80-B23C-E43C139DBEDA}" type="parTrans" cxnId="{ED95FDDF-C5C8-4C4F-B73D-A01C84D14893}">
      <dgm:prSet/>
      <dgm:spPr/>
      <dgm:t>
        <a:bodyPr/>
        <a:lstStyle/>
        <a:p>
          <a:endParaRPr lang="en-US"/>
        </a:p>
      </dgm:t>
    </dgm:pt>
    <dgm:pt modelId="{3F2A0EDE-D823-4C0D-9EFD-D05723D7FC14}" type="sibTrans" cxnId="{ED95FDDF-C5C8-4C4F-B73D-A01C84D14893}">
      <dgm:prSet/>
      <dgm:spPr/>
      <dgm:t>
        <a:bodyPr/>
        <a:lstStyle/>
        <a:p>
          <a:endParaRPr lang="en-US"/>
        </a:p>
      </dgm:t>
    </dgm:pt>
    <dgm:pt modelId="{04AB38E7-E58D-4689-90F1-50FDAF27DA02}">
      <dgm:prSet phldrT="[Text]" custT="1"/>
      <dgm:spPr>
        <a:solidFill>
          <a:srgbClr val="0F4D7B"/>
        </a:solidFill>
      </dgm:spPr>
      <dgm:t>
        <a:bodyPr/>
        <a:lstStyle/>
        <a:p>
          <a:r>
            <a:rPr lang="en-US" sz="1800" b="1" dirty="0" smtClean="0"/>
            <a:t>Risk Management</a:t>
          </a:r>
          <a:endParaRPr lang="en-US" sz="1800" b="1" dirty="0"/>
        </a:p>
      </dgm:t>
    </dgm:pt>
    <dgm:pt modelId="{E2ED13B1-ABF3-4B5B-AA0E-02CD28C6ED01}" type="parTrans" cxnId="{63F1BD03-F395-4EF0-8FEE-61FC6CF2BE49}">
      <dgm:prSet/>
      <dgm:spPr>
        <a:solidFill>
          <a:srgbClr val="0F4D7B"/>
        </a:solidFill>
      </dgm:spPr>
      <dgm:t>
        <a:bodyPr/>
        <a:lstStyle/>
        <a:p>
          <a:endParaRPr lang="en-US"/>
        </a:p>
      </dgm:t>
    </dgm:pt>
    <dgm:pt modelId="{CA8D8DA6-54C6-45B0-A7C9-27A31B6CF859}" type="sibTrans" cxnId="{63F1BD03-F395-4EF0-8FEE-61FC6CF2BE49}">
      <dgm:prSet/>
      <dgm:spPr/>
      <dgm:t>
        <a:bodyPr/>
        <a:lstStyle/>
        <a:p>
          <a:endParaRPr lang="en-US"/>
        </a:p>
      </dgm:t>
    </dgm:pt>
    <dgm:pt modelId="{0C210FF4-EC39-47A4-92FF-07FF12664B53}">
      <dgm:prSet phldrT="[Text]" custT="1"/>
      <dgm:spPr>
        <a:solidFill>
          <a:srgbClr val="800000"/>
        </a:solidFill>
      </dgm:spPr>
      <dgm:t>
        <a:bodyPr/>
        <a:lstStyle/>
        <a:p>
          <a:r>
            <a:rPr lang="en-US" sz="1800" b="1" dirty="0" smtClean="0"/>
            <a:t>Claims Management</a:t>
          </a:r>
          <a:endParaRPr lang="en-US" sz="1800" b="1" dirty="0"/>
        </a:p>
      </dgm:t>
    </dgm:pt>
    <dgm:pt modelId="{7E45992B-4FAA-4C14-B01F-7EC7295507F5}" type="parTrans" cxnId="{6F6C3BBF-9BD4-48C1-BC16-35AA0C45ECD0}">
      <dgm:prSet/>
      <dgm:spPr>
        <a:solidFill>
          <a:srgbClr val="800000"/>
        </a:solidFill>
      </dgm:spPr>
      <dgm:t>
        <a:bodyPr/>
        <a:lstStyle/>
        <a:p>
          <a:endParaRPr lang="en-US"/>
        </a:p>
      </dgm:t>
    </dgm:pt>
    <dgm:pt modelId="{9FBB6726-2C6B-4163-AC85-496370A4F258}" type="sibTrans" cxnId="{6F6C3BBF-9BD4-48C1-BC16-35AA0C45ECD0}">
      <dgm:prSet/>
      <dgm:spPr/>
      <dgm:t>
        <a:bodyPr/>
        <a:lstStyle/>
        <a:p>
          <a:endParaRPr lang="en-US"/>
        </a:p>
      </dgm:t>
    </dgm:pt>
    <dgm:pt modelId="{FA8C3504-882B-4E55-80C1-58A1A23FCD4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Credentialing and Privileging</a:t>
          </a:r>
          <a:endParaRPr lang="en-US" sz="1800" b="1" dirty="0"/>
        </a:p>
      </dgm:t>
    </dgm:pt>
    <dgm:pt modelId="{5518FB0A-D471-4DEB-9810-B22771828069}" type="parTrans" cxnId="{53B4D624-E5F3-4A0C-BD30-4D25E12B7CC8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6651FF5-935C-48FA-A7BF-2CB97AA54D31}" type="sibTrans" cxnId="{53B4D624-E5F3-4A0C-BD30-4D25E12B7CC8}">
      <dgm:prSet/>
      <dgm:spPr/>
      <dgm:t>
        <a:bodyPr/>
        <a:lstStyle/>
        <a:p>
          <a:endParaRPr lang="en-US"/>
        </a:p>
      </dgm:t>
    </dgm:pt>
    <dgm:pt modelId="{4EC2EFAF-0CA1-4D7D-850D-939E97CDDF04}" type="pres">
      <dgm:prSet presAssocID="{F0DB06C5-8D4E-4BB2-B2D6-C1CB9C9A936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A147C30-F371-433D-B94B-AC40568F298B}" type="pres">
      <dgm:prSet presAssocID="{9567BCA3-9B85-451C-949E-6A704E2C266C}" presName="centerShape" presStyleLbl="node0" presStyleIdx="0" presStyleCnt="1"/>
      <dgm:spPr/>
      <dgm:t>
        <a:bodyPr/>
        <a:lstStyle/>
        <a:p>
          <a:endParaRPr lang="en-US"/>
        </a:p>
      </dgm:t>
    </dgm:pt>
    <dgm:pt modelId="{57BC5FFD-178A-45D1-8756-B6662E16C063}" type="pres">
      <dgm:prSet presAssocID="{5518FB0A-D471-4DEB-9810-B22771828069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ED27BFFE-3C40-4691-AF4D-D321ACD8FE58}" type="pres">
      <dgm:prSet presAssocID="{FA8C3504-882B-4E55-80C1-58A1A23FCD4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616CE-5899-4DB7-B23B-3670A141D9E4}" type="pres">
      <dgm:prSet presAssocID="{F338FA47-0B42-4B80-B23C-E43C139DBEDA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5EFE1A66-7B66-4395-99AA-5CB26A93A09B}" type="pres">
      <dgm:prSet presAssocID="{3B323E48-F68E-444E-9F1D-5C6455C8CC8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7C41D-AD2C-4790-AF37-6CA97F1B2B13}" type="pres">
      <dgm:prSet presAssocID="{E2ED13B1-ABF3-4B5B-AA0E-02CD28C6ED01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439779D5-32D7-49E8-9277-EBA3805ED751}" type="pres">
      <dgm:prSet presAssocID="{04AB38E7-E58D-4689-90F1-50FDAF27DA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7EB82-9103-4C7A-A2AE-C60AC602EDEC}" type="pres">
      <dgm:prSet presAssocID="{7E45992B-4FAA-4C14-B01F-7EC7295507F5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B5403769-5407-4094-86A3-256600B52467}" type="pres">
      <dgm:prSet presAssocID="{0C210FF4-EC39-47A4-92FF-07FF12664B5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8C52B9-16F2-45B0-85D6-22FAF1738D40}" type="presOf" srcId="{F338FA47-0B42-4B80-B23C-E43C139DBEDA}" destId="{636616CE-5899-4DB7-B23B-3670A141D9E4}" srcOrd="0" destOrd="0" presId="urn:microsoft.com/office/officeart/2005/8/layout/radial4"/>
    <dgm:cxn modelId="{39B3C10C-296E-496D-BE61-91EB09F4B32E}" type="presOf" srcId="{F0DB06C5-8D4E-4BB2-B2D6-C1CB9C9A936A}" destId="{4EC2EFAF-0CA1-4D7D-850D-939E97CDDF04}" srcOrd="0" destOrd="0" presId="urn:microsoft.com/office/officeart/2005/8/layout/radial4"/>
    <dgm:cxn modelId="{41A6C2E4-8ACE-47FA-A427-79B5EA0B0207}" type="presOf" srcId="{FA8C3504-882B-4E55-80C1-58A1A23FCD43}" destId="{ED27BFFE-3C40-4691-AF4D-D321ACD8FE58}" srcOrd="0" destOrd="0" presId="urn:microsoft.com/office/officeart/2005/8/layout/radial4"/>
    <dgm:cxn modelId="{0C5B19E1-374F-4605-8BC6-14485B005F5D}" type="presOf" srcId="{E2ED13B1-ABF3-4B5B-AA0E-02CD28C6ED01}" destId="{B5F7C41D-AD2C-4790-AF37-6CA97F1B2B13}" srcOrd="0" destOrd="0" presId="urn:microsoft.com/office/officeart/2005/8/layout/radial4"/>
    <dgm:cxn modelId="{54A7B8EE-8929-419C-BFD1-A2A934686F74}" type="presOf" srcId="{7E45992B-4FAA-4C14-B01F-7EC7295507F5}" destId="{31E7EB82-9103-4C7A-A2AE-C60AC602EDEC}" srcOrd="0" destOrd="0" presId="urn:microsoft.com/office/officeart/2005/8/layout/radial4"/>
    <dgm:cxn modelId="{ED95FDDF-C5C8-4C4F-B73D-A01C84D14893}" srcId="{9567BCA3-9B85-451C-949E-6A704E2C266C}" destId="{3B323E48-F68E-444E-9F1D-5C6455C8CC8A}" srcOrd="1" destOrd="0" parTransId="{F338FA47-0B42-4B80-B23C-E43C139DBEDA}" sibTransId="{3F2A0EDE-D823-4C0D-9EFD-D05723D7FC14}"/>
    <dgm:cxn modelId="{BD574178-5FDA-493C-AFB1-E6534A519F4C}" type="presOf" srcId="{0C210FF4-EC39-47A4-92FF-07FF12664B53}" destId="{B5403769-5407-4094-86A3-256600B52467}" srcOrd="0" destOrd="0" presId="urn:microsoft.com/office/officeart/2005/8/layout/radial4"/>
    <dgm:cxn modelId="{63F1BD03-F395-4EF0-8FEE-61FC6CF2BE49}" srcId="{9567BCA3-9B85-451C-949E-6A704E2C266C}" destId="{04AB38E7-E58D-4689-90F1-50FDAF27DA02}" srcOrd="2" destOrd="0" parTransId="{E2ED13B1-ABF3-4B5B-AA0E-02CD28C6ED01}" sibTransId="{CA8D8DA6-54C6-45B0-A7C9-27A31B6CF859}"/>
    <dgm:cxn modelId="{E5B850CA-6DDC-49CD-A8BA-863F92CF87CE}" type="presOf" srcId="{5518FB0A-D471-4DEB-9810-B22771828069}" destId="{57BC5FFD-178A-45D1-8756-B6662E16C063}" srcOrd="0" destOrd="0" presId="urn:microsoft.com/office/officeart/2005/8/layout/radial4"/>
    <dgm:cxn modelId="{E5F11064-EBF3-48B5-A675-6D8E67DF5FF1}" type="presOf" srcId="{3B323E48-F68E-444E-9F1D-5C6455C8CC8A}" destId="{5EFE1A66-7B66-4395-99AA-5CB26A93A09B}" srcOrd="0" destOrd="0" presId="urn:microsoft.com/office/officeart/2005/8/layout/radial4"/>
    <dgm:cxn modelId="{800A957E-0168-49FB-93F9-7188CFFE640A}" type="presOf" srcId="{9567BCA3-9B85-451C-949E-6A704E2C266C}" destId="{DA147C30-F371-433D-B94B-AC40568F298B}" srcOrd="0" destOrd="0" presId="urn:microsoft.com/office/officeart/2005/8/layout/radial4"/>
    <dgm:cxn modelId="{53B4D624-E5F3-4A0C-BD30-4D25E12B7CC8}" srcId="{9567BCA3-9B85-451C-949E-6A704E2C266C}" destId="{FA8C3504-882B-4E55-80C1-58A1A23FCD43}" srcOrd="0" destOrd="0" parTransId="{5518FB0A-D471-4DEB-9810-B22771828069}" sibTransId="{26651FF5-935C-48FA-A7BF-2CB97AA54D31}"/>
    <dgm:cxn modelId="{78CB413E-3356-40AE-8773-60087D2C69EF}" type="presOf" srcId="{04AB38E7-E58D-4689-90F1-50FDAF27DA02}" destId="{439779D5-32D7-49E8-9277-EBA3805ED751}" srcOrd="0" destOrd="0" presId="urn:microsoft.com/office/officeart/2005/8/layout/radial4"/>
    <dgm:cxn modelId="{6F6C3BBF-9BD4-48C1-BC16-35AA0C45ECD0}" srcId="{9567BCA3-9B85-451C-949E-6A704E2C266C}" destId="{0C210FF4-EC39-47A4-92FF-07FF12664B53}" srcOrd="3" destOrd="0" parTransId="{7E45992B-4FAA-4C14-B01F-7EC7295507F5}" sibTransId="{9FBB6726-2C6B-4163-AC85-496370A4F258}"/>
    <dgm:cxn modelId="{2CBB65EE-655D-418D-BDCB-A9C09E73FAC9}" srcId="{F0DB06C5-8D4E-4BB2-B2D6-C1CB9C9A936A}" destId="{9567BCA3-9B85-451C-949E-6A704E2C266C}" srcOrd="0" destOrd="0" parTransId="{B42D72AA-317A-4DAB-AAA0-486AD5BB1FAD}" sibTransId="{3CF78C8F-6ADB-4137-A3A7-C89BA63854FA}"/>
    <dgm:cxn modelId="{92099AB7-19CA-4064-AC5D-726018AD42EE}" type="presParOf" srcId="{4EC2EFAF-0CA1-4D7D-850D-939E97CDDF04}" destId="{DA147C30-F371-433D-B94B-AC40568F298B}" srcOrd="0" destOrd="0" presId="urn:microsoft.com/office/officeart/2005/8/layout/radial4"/>
    <dgm:cxn modelId="{A8169ADD-AA86-4EE4-B5FC-AFDA935EA4AC}" type="presParOf" srcId="{4EC2EFAF-0CA1-4D7D-850D-939E97CDDF04}" destId="{57BC5FFD-178A-45D1-8756-B6662E16C063}" srcOrd="1" destOrd="0" presId="urn:microsoft.com/office/officeart/2005/8/layout/radial4"/>
    <dgm:cxn modelId="{B0AD0B21-4BEA-44D4-B8D7-27349405D831}" type="presParOf" srcId="{4EC2EFAF-0CA1-4D7D-850D-939E97CDDF04}" destId="{ED27BFFE-3C40-4691-AF4D-D321ACD8FE58}" srcOrd="2" destOrd="0" presId="urn:microsoft.com/office/officeart/2005/8/layout/radial4"/>
    <dgm:cxn modelId="{E55583A5-6130-4F64-98EA-3E1A4A5378BA}" type="presParOf" srcId="{4EC2EFAF-0CA1-4D7D-850D-939E97CDDF04}" destId="{636616CE-5899-4DB7-B23B-3670A141D9E4}" srcOrd="3" destOrd="0" presId="urn:microsoft.com/office/officeart/2005/8/layout/radial4"/>
    <dgm:cxn modelId="{6E8C4E6B-E057-446E-8CB3-14E42B6EAFFE}" type="presParOf" srcId="{4EC2EFAF-0CA1-4D7D-850D-939E97CDDF04}" destId="{5EFE1A66-7B66-4395-99AA-5CB26A93A09B}" srcOrd="4" destOrd="0" presId="urn:microsoft.com/office/officeart/2005/8/layout/radial4"/>
    <dgm:cxn modelId="{AE06DEA7-DEBF-4BA7-959C-E0C1BC9DDC01}" type="presParOf" srcId="{4EC2EFAF-0CA1-4D7D-850D-939E97CDDF04}" destId="{B5F7C41D-AD2C-4790-AF37-6CA97F1B2B13}" srcOrd="5" destOrd="0" presId="urn:microsoft.com/office/officeart/2005/8/layout/radial4"/>
    <dgm:cxn modelId="{E8CF7C42-748B-4B65-93A3-F442672C8E0B}" type="presParOf" srcId="{4EC2EFAF-0CA1-4D7D-850D-939E97CDDF04}" destId="{439779D5-32D7-49E8-9277-EBA3805ED751}" srcOrd="6" destOrd="0" presId="urn:microsoft.com/office/officeart/2005/8/layout/radial4"/>
    <dgm:cxn modelId="{706DA9D8-72FF-48E9-B6A7-A7ED2AB15BBD}" type="presParOf" srcId="{4EC2EFAF-0CA1-4D7D-850D-939E97CDDF04}" destId="{31E7EB82-9103-4C7A-A2AE-C60AC602EDEC}" srcOrd="7" destOrd="0" presId="urn:microsoft.com/office/officeart/2005/8/layout/radial4"/>
    <dgm:cxn modelId="{D7C3B10D-1C4C-48A8-8E49-99B01CA4F688}" type="presParOf" srcId="{4EC2EFAF-0CA1-4D7D-850D-939E97CDDF04}" destId="{B5403769-5407-4094-86A3-256600B5246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A3378-E4C6-4D2F-8DF1-23C8EAE7B34A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11B83-7453-4C63-9F24-B8D95A5E70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6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11B83-7453-4C63-9F24-B8D95A5E70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37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11B83-7453-4C63-9F24-B8D95A5E70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6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11B83-7453-4C63-9F24-B8D95A5E70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5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9010-5E84-4A9E-9E3D-B897E20A238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9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9010-5E84-4A9E-9E3D-B897E20A238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5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9010-5E84-4A9E-9E3D-B897E20A238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2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D37D-F839-4141-A5B3-F1A42669B70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78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9010-5E84-4A9E-9E3D-B897E20A238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1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9010-5E84-4A9E-9E3D-B897E20A238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8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9010-5E84-4A9E-9E3D-B897E20A238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4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11B83-7453-4C63-9F24-B8D95A5E70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9AB6-01C6-4636-B32B-9B12888E53FE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3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EF06-1F5E-40E8-825A-DC8507CA66B4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3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EC74-5848-4C9A-8DD3-1E2B6D9488C0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37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9BB8-C58C-4647-981A-99F006C56CD6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43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FF2B-F456-41F0-8748-34F5A9A94821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36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281C-A77C-4B0A-9D6E-7E6C1F86BC02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9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FA91-2221-4345-9377-0DE20BFF6E65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1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A1A6-72AE-4B5B-B5F7-D7AB11BDD6B8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2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515B-770B-4AE9-B4E9-8DAC773BF78E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871F-FA08-4470-AFE2-A8F7B193C56E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69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8517-56C9-46D5-8401-CFDF1C41C5DA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1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F9E8-6794-4C84-8BF3-5BC2CF2A421B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51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DED2-FAFB-42C7-9EE0-DFAC4E55D046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6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7041-73A4-4DFC-9719-2018347CE061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96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7C69-0E9D-4487-AAD9-D35703DEB5A1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9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6650-A5F1-4706-97C1-26F4FDBBDE01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8DE2-39C4-4A32-819F-59FF2E9DCDC8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6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D387-068F-480E-8E9D-B5D670518474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5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1D7C-21F9-4244-8103-2FC9EE4F5C18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0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AF2D-3BBC-46D3-B095-BC98B7B0510A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2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3729-580B-48F5-8299-FA6368090AF3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ED81-80AB-4157-B6A1-BD37D717F85D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5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BC4E3-CA23-4BAA-940B-BC4D9B080FE2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8C28D-B236-4109-A12F-3916DFB8B7DD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38200" y="6355805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5980808"/>
            <a:ext cx="1463111" cy="415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34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r.hrsa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rogramportal.hrsa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phc.hrsa.gov/programopportunities/fundingopportunities/supplement/index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9144000" cy="2971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F4D7B"/>
                </a:solidFill>
                <a:latin typeface="+mn-lt"/>
              </a:rPr>
              <a:t>Bureau of Primary Health Care</a:t>
            </a:r>
            <a:br>
              <a:rPr lang="en-US" sz="4400" b="1" dirty="0" smtClean="0">
                <a:solidFill>
                  <a:srgbClr val="0F4D7B"/>
                </a:solidFill>
                <a:latin typeface="+mn-lt"/>
              </a:rPr>
            </a:br>
            <a:r>
              <a:rPr lang="en-US" sz="4400" b="1" dirty="0" smtClean="0">
                <a:solidFill>
                  <a:srgbClr val="0F4D7B"/>
                </a:solidFill>
                <a:latin typeface="+mn-lt"/>
              </a:rPr>
              <a:t>All-Programs Webcast</a:t>
            </a:r>
            <a:br>
              <a:rPr lang="en-US" sz="4400" b="1" dirty="0" smtClean="0">
                <a:solidFill>
                  <a:srgbClr val="0F4D7B"/>
                </a:solidFill>
                <a:latin typeface="+mn-lt"/>
              </a:rPr>
            </a:br>
            <a:r>
              <a:rPr lang="en-US" sz="4400" b="1" dirty="0" smtClean="0">
                <a:solidFill>
                  <a:srgbClr val="0F4D7B"/>
                </a:solidFill>
                <a:latin typeface="+mn-lt"/>
              </a:rPr>
              <a:t>September 27, 2017</a:t>
            </a:r>
            <a:endParaRPr lang="en-US" sz="4400" b="1" dirty="0">
              <a:solidFill>
                <a:srgbClr val="0F4D7B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1"/>
            <a:ext cx="10210800" cy="1554481"/>
            <a:chOff x="-990600" y="-304801"/>
            <a:chExt cx="10210800" cy="15544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-304800"/>
              <a:ext cx="2221456" cy="15544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0600" y="-304801"/>
              <a:ext cx="1735641" cy="15544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49" r="10062"/>
            <a:stretch/>
          </p:blipFill>
          <p:spPr>
            <a:xfrm>
              <a:off x="745041" y="-304801"/>
              <a:ext cx="1617160" cy="15544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696" y="-304800"/>
              <a:ext cx="2742504" cy="155448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r="3881"/>
          <a:stretch/>
        </p:blipFill>
        <p:spPr>
          <a:xfrm>
            <a:off x="5491887" y="-1"/>
            <a:ext cx="2051913" cy="1554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r="9836"/>
          <a:stretch/>
        </p:blipFill>
        <p:spPr>
          <a:xfrm>
            <a:off x="10205720" y="0"/>
            <a:ext cx="1986280" cy="15544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554479"/>
            <a:ext cx="12192000" cy="12192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4462293"/>
              </p:ext>
            </p:extLst>
          </p:nvPr>
        </p:nvGraphicFramePr>
        <p:xfrm>
          <a:off x="1524000" y="1295400"/>
          <a:ext cx="8382000" cy="488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7800" y="6465888"/>
            <a:ext cx="2743200" cy="365125"/>
          </a:xfrm>
        </p:spPr>
        <p:txBody>
          <a:bodyPr/>
          <a:lstStyle/>
          <a:p>
            <a:fld id="{AC38D48C-20BE-40D5-BBF2-392FF9026E6C}" type="slidenum">
              <a:rPr lang="en-US" sz="1600" b="1" smtClean="0">
                <a:solidFill>
                  <a:schemeClr val="bg1"/>
                </a:solidFill>
              </a:rPr>
              <a:pPr/>
              <a:t>10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9937" y="152400"/>
            <a:ext cx="10515600" cy="85407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Compliance Assessment</a:t>
            </a:r>
            <a:endParaRPr lang="en-US" sz="40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29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468" y="0"/>
            <a:ext cx="10590415" cy="11465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F4D7B"/>
                </a:solidFill>
                <a:latin typeface="+mn-lt"/>
              </a:rPr>
              <a:t>CY 18 FTCA Deeming</a:t>
            </a:r>
            <a:endParaRPr lang="en-US" sz="31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68" y="1298999"/>
            <a:ext cx="10672354" cy="4497263"/>
          </a:xfrm>
        </p:spPr>
        <p:txBody>
          <a:bodyPr>
            <a:normAutofit fontScale="92500"/>
          </a:bodyPr>
          <a:lstStyle/>
          <a:p>
            <a:pPr marL="484187" indent="-457200"/>
            <a:r>
              <a:rPr lang="en-US" sz="3500" dirty="0" smtClean="0">
                <a:solidFill>
                  <a:srgbClr val="0F4D7B"/>
                </a:solidFill>
              </a:rPr>
              <a:t>Alignment </a:t>
            </a:r>
            <a:r>
              <a:rPr lang="en-US" sz="3500" dirty="0">
                <a:solidFill>
                  <a:srgbClr val="0F4D7B"/>
                </a:solidFill>
              </a:rPr>
              <a:t>of FTCA redeeming and </a:t>
            </a:r>
            <a:r>
              <a:rPr lang="en-US" sz="3500" dirty="0" smtClean="0">
                <a:solidFill>
                  <a:srgbClr val="0F4D7B"/>
                </a:solidFill>
              </a:rPr>
              <a:t>H80 Program </a:t>
            </a:r>
            <a:r>
              <a:rPr lang="en-US" sz="3500" dirty="0">
                <a:solidFill>
                  <a:srgbClr val="0F4D7B"/>
                </a:solidFill>
              </a:rPr>
              <a:t>credentialing/privileging (CP) </a:t>
            </a:r>
            <a:r>
              <a:rPr lang="en-US" sz="3500" dirty="0" smtClean="0">
                <a:solidFill>
                  <a:srgbClr val="0F4D7B"/>
                </a:solidFill>
              </a:rPr>
              <a:t>and QI/QA compliance </a:t>
            </a:r>
            <a:r>
              <a:rPr lang="en-US" sz="3500" dirty="0">
                <a:solidFill>
                  <a:srgbClr val="0F4D7B"/>
                </a:solidFill>
              </a:rPr>
              <a:t>requirements </a:t>
            </a:r>
            <a:r>
              <a:rPr lang="en-US" sz="3500" dirty="0" smtClean="0">
                <a:solidFill>
                  <a:srgbClr val="0F4D7B"/>
                </a:solidFill>
              </a:rPr>
              <a:t>(May 2017 PAL 2017-03)</a:t>
            </a:r>
          </a:p>
          <a:p>
            <a:pPr marL="484187" indent="-457200"/>
            <a:endParaRPr lang="en-US" sz="3500" dirty="0" smtClean="0">
              <a:solidFill>
                <a:srgbClr val="0F4D7B"/>
              </a:solidFill>
            </a:endParaRPr>
          </a:p>
          <a:p>
            <a:pPr marL="484187" indent="-457200"/>
            <a:r>
              <a:rPr lang="en-US" sz="3500" dirty="0" smtClean="0">
                <a:solidFill>
                  <a:srgbClr val="0F4D7B"/>
                </a:solidFill>
              </a:rPr>
              <a:t>Essential that Health Centers address QI/QA </a:t>
            </a:r>
            <a:r>
              <a:rPr lang="en-US" sz="3500" dirty="0">
                <a:solidFill>
                  <a:srgbClr val="0F4D7B"/>
                </a:solidFill>
              </a:rPr>
              <a:t>and/or CP conditions to satisfy CY 18 FTCA redeeming requirements </a:t>
            </a:r>
            <a:endParaRPr lang="en-US" sz="3500" dirty="0" smtClean="0">
              <a:solidFill>
                <a:srgbClr val="0F4D7B"/>
              </a:solidFill>
            </a:endParaRPr>
          </a:p>
          <a:p>
            <a:pPr marL="484187" indent="-457200"/>
            <a:endParaRPr lang="en-US" sz="3500" dirty="0" smtClean="0">
              <a:solidFill>
                <a:srgbClr val="0F4D7B"/>
              </a:solidFill>
            </a:endParaRPr>
          </a:p>
          <a:p>
            <a:pPr marL="484187" indent="-457200"/>
            <a:r>
              <a:rPr lang="en-US" sz="3500" dirty="0" smtClean="0">
                <a:solidFill>
                  <a:srgbClr val="0F4D7B"/>
                </a:solidFill>
              </a:rPr>
              <a:t>HSOs committed to providing needed technical assistance</a:t>
            </a:r>
            <a:endParaRPr lang="en-US" sz="3500" dirty="0">
              <a:solidFill>
                <a:srgbClr val="0F4D7B"/>
              </a:solidFill>
            </a:endParaRPr>
          </a:p>
          <a:p>
            <a:pPr lvl="1">
              <a:buClr>
                <a:srgbClr val="1CADE4"/>
              </a:buClr>
              <a:buFont typeface="Wingdings" panose="05000000000000000000" pitchFamily="2" charset="2"/>
              <a:buChar char="v"/>
            </a:pPr>
            <a:endParaRPr lang="en-US" sz="29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1CADE4"/>
              </a:buClr>
              <a:buFont typeface="Courier New" panose="02070309020205020404" pitchFamily="49" charset="0"/>
              <a:buChar char="o"/>
            </a:pPr>
            <a:endParaRPr lang="en-US" sz="29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en-US" sz="29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900" dirty="0"/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7800" y="6492875"/>
            <a:ext cx="2743200" cy="365125"/>
          </a:xfrm>
        </p:spPr>
        <p:txBody>
          <a:bodyPr/>
          <a:lstStyle/>
          <a:p>
            <a:fld id="{3B8CF572-E2D4-4E33-831D-E0537AD2E90C}" type="slidenum">
              <a:rPr lang="en-US" sz="1600" b="1" smtClean="0">
                <a:solidFill>
                  <a:schemeClr val="bg1"/>
                </a:solidFill>
              </a:rPr>
              <a:t>11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80396"/>
            <a:ext cx="8991600" cy="990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F4D7B"/>
                </a:solidFill>
                <a:latin typeface="+mn-lt"/>
              </a:rPr>
              <a:t>Streamline Federal Tort Claims Act (FTCA) Deeming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946400" y="1669568"/>
          <a:ext cx="6299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0807" y="1463025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dirty="0">
                <a:solidFill>
                  <a:srgbClr val="0F4D7B"/>
                </a:solidFill>
                <a:latin typeface="Corbel" panose="020B0503020204020204"/>
              </a:rPr>
              <a:t>Service Area Competition and Operational Site Visit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99582" y="1463024"/>
            <a:ext cx="2102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dirty="0">
                <a:solidFill>
                  <a:srgbClr val="0F4D7B"/>
                </a:solidFill>
                <a:latin typeface="Corbel" panose="020B0503020204020204"/>
              </a:rPr>
              <a:t>FTCA Application + Operational Site Visit Supplement </a:t>
            </a:r>
          </a:p>
        </p:txBody>
      </p:sp>
      <p:sp>
        <p:nvSpPr>
          <p:cNvPr id="12" name="Left Brace 11"/>
          <p:cNvSpPr/>
          <p:nvPr/>
        </p:nvSpPr>
        <p:spPr>
          <a:xfrm rot="2820404">
            <a:off x="3021862" y="2193661"/>
            <a:ext cx="734474" cy="1238428"/>
          </a:xfrm>
          <a:prstGeom prst="leftBrac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7749164">
            <a:off x="8503560" y="2094078"/>
            <a:ext cx="734474" cy="1377551"/>
          </a:xfrm>
          <a:prstGeom prst="leftBrac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4000" y="6445777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12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783771" y="30728"/>
            <a:ext cx="88392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How to access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92875"/>
            <a:ext cx="2743200" cy="365125"/>
          </a:xfrm>
        </p:spPr>
        <p:txBody>
          <a:bodyPr/>
          <a:lstStyle/>
          <a:p>
            <a:fld id="{AC38D48C-20BE-40D5-BBF2-392FF9026E6C}" type="slidenum">
              <a:rPr lang="en-US" sz="1600" b="1" smtClean="0">
                <a:solidFill>
                  <a:schemeClr val="bg1"/>
                </a:solidFill>
              </a:rPr>
              <a:pPr/>
              <a:t>13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790" y="1170087"/>
            <a:ext cx="10138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F4D7B"/>
                </a:solidFill>
              </a:rPr>
              <a:t>The Compliance Manual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F4D7B"/>
                </a:solidFill>
              </a:rPr>
              <a:t>Go to</a:t>
            </a:r>
            <a:r>
              <a:rPr lang="en-US" sz="2800" dirty="0">
                <a:solidFill>
                  <a:srgbClr val="0F4D7B"/>
                </a:solidFill>
              </a:rPr>
              <a:t>: </a:t>
            </a:r>
            <a:r>
              <a:rPr lang="en-US" sz="2800" dirty="0">
                <a:solidFill>
                  <a:srgbClr val="800000"/>
                </a:solidFill>
              </a:rPr>
              <a:t>bphc.hrsa.gov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F4D7B"/>
                </a:solidFill>
              </a:rPr>
              <a:t>Click on</a:t>
            </a:r>
            <a:r>
              <a:rPr lang="en-US" sz="2800" dirty="0">
                <a:solidFill>
                  <a:srgbClr val="0F4D7B"/>
                </a:solidFill>
              </a:rPr>
              <a:t>: </a:t>
            </a:r>
            <a:r>
              <a:rPr lang="en-US" sz="2800" dirty="0">
                <a:solidFill>
                  <a:srgbClr val="800000"/>
                </a:solidFill>
              </a:rPr>
              <a:t>Health Center Program Requirements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F4D7B"/>
                </a:solidFill>
              </a:rPr>
              <a:t>Click on</a:t>
            </a:r>
            <a:r>
              <a:rPr lang="en-US" sz="2800" dirty="0">
                <a:solidFill>
                  <a:srgbClr val="0F4D7B"/>
                </a:solidFill>
              </a:rPr>
              <a:t>: </a:t>
            </a:r>
            <a:r>
              <a:rPr lang="en-US" sz="2800" dirty="0">
                <a:solidFill>
                  <a:srgbClr val="800000"/>
                </a:solidFill>
              </a:rPr>
              <a:t>Health Center Program Compliance Manual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F4D7B"/>
                </a:solidFill>
              </a:rPr>
              <a:t>Related FTCA Deeming PAL </a:t>
            </a:r>
            <a:r>
              <a:rPr lang="en-US" sz="3200" dirty="0" smtClean="0">
                <a:solidFill>
                  <a:srgbClr val="0F4D7B"/>
                </a:solidFill>
              </a:rPr>
              <a:t>2017-0</a:t>
            </a:r>
            <a:r>
              <a:rPr lang="en-US" sz="3200" dirty="0">
                <a:solidFill>
                  <a:srgbClr val="0F4D7B"/>
                </a:solidFill>
              </a:rPr>
              <a:t>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F4D7B"/>
                </a:solidFill>
              </a:rPr>
              <a:t>Go to</a:t>
            </a:r>
            <a:r>
              <a:rPr lang="en-US" sz="2800" dirty="0">
                <a:solidFill>
                  <a:srgbClr val="0F4D7B"/>
                </a:solidFill>
              </a:rPr>
              <a:t>: </a:t>
            </a:r>
            <a:r>
              <a:rPr lang="en-US" sz="2800" dirty="0">
                <a:solidFill>
                  <a:srgbClr val="800000"/>
                </a:solidFill>
              </a:rPr>
              <a:t>bphc.hrsa.gov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F4D7B"/>
                </a:solidFill>
              </a:rPr>
              <a:t>Click on</a:t>
            </a:r>
            <a:r>
              <a:rPr lang="en-US" sz="2800" dirty="0">
                <a:solidFill>
                  <a:srgbClr val="0F4D7B"/>
                </a:solidFill>
              </a:rPr>
              <a:t>: </a:t>
            </a:r>
            <a:r>
              <a:rPr lang="en-US" sz="2800" dirty="0" smtClean="0">
                <a:solidFill>
                  <a:srgbClr val="800000"/>
                </a:solidFill>
              </a:rPr>
              <a:t>Federal Tort Claims Act (Located on top bar)</a:t>
            </a:r>
            <a:endParaRPr lang="en-US" sz="2800" dirty="0">
              <a:solidFill>
                <a:srgbClr val="80000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F4D7B"/>
                </a:solidFill>
              </a:rPr>
              <a:t>Under News &amp; Announcements click </a:t>
            </a:r>
            <a:r>
              <a:rPr lang="en-US" sz="2800" b="1" dirty="0">
                <a:solidFill>
                  <a:srgbClr val="0F4D7B"/>
                </a:solidFill>
              </a:rPr>
              <a:t>on</a:t>
            </a:r>
            <a:r>
              <a:rPr lang="en-US" sz="2800" dirty="0" smtClean="0">
                <a:solidFill>
                  <a:srgbClr val="0F4D7B"/>
                </a:solidFill>
              </a:rPr>
              <a:t>: </a:t>
            </a:r>
            <a:r>
              <a:rPr lang="en-US" sz="2800" dirty="0" smtClean="0">
                <a:solidFill>
                  <a:srgbClr val="800000"/>
                </a:solidFill>
              </a:rPr>
              <a:t>CY 2018 Requirements for Federal Tort Claims Act (FTCA) Coverage for Health Centers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88392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Where to go for assistance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7800" y="6492875"/>
            <a:ext cx="2743200" cy="365125"/>
          </a:xfrm>
        </p:spPr>
        <p:txBody>
          <a:bodyPr/>
          <a:lstStyle/>
          <a:p>
            <a:fld id="{AC38D48C-20BE-40D5-BBF2-392FF9026E6C}" type="slidenum">
              <a:rPr lang="en-US" sz="1600" b="1" smtClean="0">
                <a:solidFill>
                  <a:schemeClr val="bg1"/>
                </a:solidFill>
              </a:rPr>
              <a:pPr/>
              <a:t>14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10744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F4D7B"/>
                </a:solidFill>
              </a:rPr>
              <a:t>Frequently Asked Questions (FAQs)</a:t>
            </a:r>
            <a:endParaRPr lang="en-US" sz="2800" b="1" dirty="0">
              <a:solidFill>
                <a:srgbClr val="0F4D7B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F4D7B"/>
                </a:solidFill>
              </a:rPr>
              <a:t>Go </a:t>
            </a:r>
            <a:r>
              <a:rPr lang="en-US" sz="2800" b="1" dirty="0">
                <a:solidFill>
                  <a:srgbClr val="0F4D7B"/>
                </a:solidFill>
              </a:rPr>
              <a:t>to</a:t>
            </a:r>
            <a:r>
              <a:rPr lang="en-US" sz="2800" dirty="0">
                <a:solidFill>
                  <a:srgbClr val="0F4D7B"/>
                </a:solidFill>
              </a:rPr>
              <a:t>: </a:t>
            </a:r>
            <a:r>
              <a:rPr lang="en-US" sz="2800" dirty="0">
                <a:solidFill>
                  <a:srgbClr val="800000"/>
                </a:solidFill>
              </a:rPr>
              <a:t>bphc.hrsa.gov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F4D7B"/>
                </a:solidFill>
              </a:rPr>
              <a:t>Click on</a:t>
            </a:r>
            <a:r>
              <a:rPr lang="en-US" sz="2800" dirty="0">
                <a:solidFill>
                  <a:srgbClr val="0F4D7B"/>
                </a:solidFill>
              </a:rPr>
              <a:t>: </a:t>
            </a:r>
            <a:r>
              <a:rPr lang="en-US" sz="2800" dirty="0">
                <a:solidFill>
                  <a:srgbClr val="800000"/>
                </a:solidFill>
              </a:rPr>
              <a:t>Health Center Program Requirements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F4D7B"/>
                </a:solidFill>
              </a:rPr>
              <a:t>Click on</a:t>
            </a:r>
            <a:r>
              <a:rPr lang="en-US" sz="2800" dirty="0">
                <a:solidFill>
                  <a:srgbClr val="0F4D7B"/>
                </a:solidFill>
              </a:rPr>
              <a:t>: </a:t>
            </a:r>
            <a:r>
              <a:rPr lang="en-US" sz="2800" dirty="0">
                <a:solidFill>
                  <a:srgbClr val="800000"/>
                </a:solidFill>
              </a:rPr>
              <a:t>Health Center Program Compliance </a:t>
            </a:r>
            <a:r>
              <a:rPr lang="en-US" sz="2800" dirty="0" smtClean="0">
                <a:solidFill>
                  <a:srgbClr val="800000"/>
                </a:solidFill>
              </a:rPr>
              <a:t>Manual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F4D7B"/>
                </a:solidFill>
              </a:rPr>
              <a:t>Click </a:t>
            </a:r>
            <a:r>
              <a:rPr lang="en-US" sz="2800" b="1" dirty="0" smtClean="0">
                <a:solidFill>
                  <a:srgbClr val="0F4D7B"/>
                </a:solidFill>
              </a:rPr>
              <a:t>on</a:t>
            </a:r>
            <a:r>
              <a:rPr lang="en-US" sz="2800" dirty="0" smtClean="0">
                <a:solidFill>
                  <a:srgbClr val="0F4D7B"/>
                </a:solidFill>
              </a:rPr>
              <a:t>: </a:t>
            </a:r>
            <a:r>
              <a:rPr lang="en-US" sz="2800" dirty="0" smtClean="0">
                <a:solidFill>
                  <a:srgbClr val="800000"/>
                </a:solidFill>
              </a:rPr>
              <a:t>PDF under Frequently Asked Questions</a:t>
            </a:r>
          </a:p>
          <a:p>
            <a:pPr lvl="2"/>
            <a:endParaRPr lang="en-US" sz="2400" dirty="0">
              <a:solidFill>
                <a:srgbClr val="80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F4D7B"/>
                </a:solidFill>
              </a:rPr>
              <a:t>General </a:t>
            </a:r>
            <a:r>
              <a:rPr lang="en-US" sz="2800" b="1" dirty="0" smtClean="0">
                <a:solidFill>
                  <a:srgbClr val="0F4D7B"/>
                </a:solidFill>
              </a:rPr>
              <a:t>Questions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800000"/>
                </a:solidFill>
              </a:rPr>
              <a:t>Helpline: </a:t>
            </a:r>
            <a:r>
              <a:rPr lang="en-US" sz="2800" dirty="0">
                <a:solidFill>
                  <a:srgbClr val="800000"/>
                </a:solidFill>
              </a:rPr>
              <a:t>1-877-974-BPHC (</a:t>
            </a:r>
            <a:r>
              <a:rPr lang="en-US" sz="2800" dirty="0" smtClean="0">
                <a:solidFill>
                  <a:srgbClr val="800000"/>
                </a:solidFill>
              </a:rPr>
              <a:t>2742) from 8:30 </a:t>
            </a:r>
            <a:r>
              <a:rPr lang="en-US" sz="2800" dirty="0">
                <a:solidFill>
                  <a:srgbClr val="800000"/>
                </a:solidFill>
              </a:rPr>
              <a:t>am -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5:30 pm </a:t>
            </a:r>
            <a:r>
              <a:rPr lang="en-US" sz="2800" dirty="0" smtClean="0">
                <a:solidFill>
                  <a:srgbClr val="800000"/>
                </a:solidFill>
              </a:rPr>
              <a:t>ET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80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F4D7B"/>
                </a:solidFill>
              </a:rPr>
              <a:t>Grant/Look Alike-specific </a:t>
            </a:r>
            <a:r>
              <a:rPr lang="en-US" sz="2800" b="1" dirty="0" smtClean="0">
                <a:solidFill>
                  <a:srgbClr val="0F4D7B"/>
                </a:solidFill>
              </a:rPr>
              <a:t>Questions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800000"/>
                </a:solidFill>
              </a:rPr>
              <a:t>HSOs </a:t>
            </a:r>
            <a:r>
              <a:rPr lang="en-US" sz="2800" dirty="0">
                <a:solidFill>
                  <a:srgbClr val="800000"/>
                </a:solidFill>
              </a:rPr>
              <a:t>Project </a:t>
            </a:r>
            <a:r>
              <a:rPr lang="en-US" sz="2800" dirty="0" smtClean="0">
                <a:solidFill>
                  <a:srgbClr val="800000"/>
                </a:solidFill>
              </a:rPr>
              <a:t>Officer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520" y="1371600"/>
            <a:ext cx="105156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F4D7B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F4D7B"/>
              </a:solidFill>
            </a:endParaRPr>
          </a:p>
          <a:p>
            <a:pPr marL="0" indent="0" algn="ctr">
              <a:buNone/>
            </a:pPr>
            <a:r>
              <a:rPr lang="en-US" sz="4300" b="1" dirty="0">
                <a:solidFill>
                  <a:srgbClr val="0F4D7B"/>
                </a:solidFill>
              </a:rPr>
              <a:t>H</a:t>
            </a:r>
            <a:r>
              <a:rPr lang="en-US" sz="4300" b="1" dirty="0" smtClean="0">
                <a:solidFill>
                  <a:srgbClr val="0F4D7B"/>
                </a:solidFill>
              </a:rPr>
              <a:t>ealth Workforce Connector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F4D7B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F4D7B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solidFill>
                <a:srgbClr val="8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8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800000"/>
                </a:solidFill>
              </a:rPr>
              <a:t>Bureau of Health Workforce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800000"/>
                </a:solidFill>
              </a:rPr>
              <a:t>Health Resources and Services Administration</a:t>
            </a:r>
            <a:endParaRPr lang="en-US" sz="2200" dirty="0" smtClean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92875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15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3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F4D7B"/>
                </a:solidFill>
                <a:latin typeface="+mn-lt"/>
              </a:rPr>
              <a:t>Health Workforce Connector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05" y="1219200"/>
            <a:ext cx="10462495" cy="4129711"/>
          </a:xfrm>
        </p:spPr>
        <p:txBody>
          <a:bodyPr>
            <a:normAutofit/>
          </a:bodyPr>
          <a:lstStyle/>
          <a:p>
            <a:pPr marL="685800" indent="0">
              <a:buNone/>
            </a:pPr>
            <a:r>
              <a:rPr lang="en-US" sz="2400" b="1" dirty="0">
                <a:solidFill>
                  <a:srgbClr val="0F4D7B"/>
                </a:solidFill>
              </a:rPr>
              <a:t>Where Health Care Professionals Connect with Sites!</a:t>
            </a:r>
          </a:p>
          <a:p>
            <a:pPr marL="685800" indent="0">
              <a:spcBef>
                <a:spcPts val="1200"/>
              </a:spcBef>
              <a:buNone/>
            </a:pPr>
            <a:r>
              <a:rPr lang="en-US" sz="1800" dirty="0">
                <a:solidFill>
                  <a:srgbClr val="0F4D7B"/>
                </a:solidFill>
              </a:rPr>
              <a:t>View more than </a:t>
            </a:r>
            <a:r>
              <a:rPr lang="en-US" sz="1800" dirty="0">
                <a:solidFill>
                  <a:srgbClr val="800000"/>
                </a:solidFill>
              </a:rPr>
              <a:t>21,000 </a:t>
            </a:r>
            <a:r>
              <a:rPr lang="en-US" sz="1800" dirty="0">
                <a:solidFill>
                  <a:srgbClr val="0F4D7B"/>
                </a:solidFill>
              </a:rPr>
              <a:t>NHSC and NURSE Corps-approved sites with over 5,000 job vacancies. </a:t>
            </a:r>
            <a:endParaRPr lang="en-CA" sz="1800" dirty="0">
              <a:solidFill>
                <a:srgbClr val="0F4D7B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F4D7B"/>
              </a:solidFill>
            </a:endParaRPr>
          </a:p>
          <a:p>
            <a:r>
              <a:rPr lang="en-US" sz="2400" b="1" dirty="0">
                <a:solidFill>
                  <a:srgbClr val="0F4D7B"/>
                </a:solidFill>
              </a:rPr>
              <a:t>Search jobs by:</a:t>
            </a:r>
          </a:p>
          <a:p>
            <a:pPr marL="569913" lvl="1" indent="-225425">
              <a:spcBef>
                <a:spcPts val="1200"/>
              </a:spcBef>
              <a:defRPr/>
            </a:pPr>
            <a:r>
              <a:rPr lang="en-US" sz="1800" dirty="0">
                <a:solidFill>
                  <a:srgbClr val="0F4D7B"/>
                </a:solidFill>
              </a:rPr>
              <a:t>Field of Practice</a:t>
            </a:r>
          </a:p>
          <a:p>
            <a:pPr marL="569913" lvl="1" indent="-225425">
              <a:defRPr/>
            </a:pPr>
            <a:r>
              <a:rPr lang="en-US" sz="1800" dirty="0">
                <a:solidFill>
                  <a:srgbClr val="0F4D7B"/>
                </a:solidFill>
              </a:rPr>
              <a:t>Discipline</a:t>
            </a:r>
          </a:p>
          <a:p>
            <a:pPr marL="569913" lvl="1" indent="-225425">
              <a:defRPr/>
            </a:pPr>
            <a:r>
              <a:rPr lang="en-US" sz="1800" dirty="0">
                <a:solidFill>
                  <a:srgbClr val="0F4D7B"/>
                </a:solidFill>
              </a:rPr>
              <a:t>Specialty</a:t>
            </a:r>
          </a:p>
          <a:p>
            <a:pPr marL="569913" lvl="1" indent="-225425">
              <a:defRPr/>
            </a:pPr>
            <a:r>
              <a:rPr lang="en-US" sz="1800" dirty="0">
                <a:solidFill>
                  <a:srgbClr val="0F4D7B"/>
                </a:solidFill>
              </a:rPr>
              <a:t>HPSA Score</a:t>
            </a:r>
          </a:p>
          <a:p>
            <a:pPr marL="569913" lvl="1" indent="-225425">
              <a:defRPr/>
            </a:pPr>
            <a:r>
              <a:rPr lang="en-US" sz="1800" dirty="0">
                <a:solidFill>
                  <a:srgbClr val="0F4D7B"/>
                </a:solidFill>
              </a:rPr>
              <a:t>Site Name</a:t>
            </a:r>
          </a:p>
          <a:p>
            <a:pPr marL="569913" lvl="1" indent="-225425">
              <a:defRPr/>
            </a:pPr>
            <a:r>
              <a:rPr lang="en-US" sz="1800" dirty="0">
                <a:solidFill>
                  <a:srgbClr val="0F4D7B"/>
                </a:solidFill>
              </a:rPr>
              <a:t>City, state, or Zip Code</a:t>
            </a:r>
          </a:p>
          <a:p>
            <a:pPr marL="569913" lvl="1" indent="-225425">
              <a:defRPr/>
            </a:pPr>
            <a:r>
              <a:rPr lang="en-US" sz="1800" dirty="0">
                <a:solidFill>
                  <a:srgbClr val="0F4D7B"/>
                </a:solidFill>
              </a:rPr>
              <a:t>Sites with Open Positions</a:t>
            </a:r>
          </a:p>
        </p:txBody>
      </p:sp>
      <p:grpSp>
        <p:nvGrpSpPr>
          <p:cNvPr id="6" name="Group 5" title="Graphic of a smart phone, computer, and laptop"/>
          <p:cNvGrpSpPr/>
          <p:nvPr/>
        </p:nvGrpSpPr>
        <p:grpSpPr>
          <a:xfrm>
            <a:off x="4648200" y="2126005"/>
            <a:ext cx="6705600" cy="3073647"/>
            <a:chOff x="342528" y="1738820"/>
            <a:chExt cx="8173004" cy="3519571"/>
          </a:xfrm>
        </p:grpSpPr>
        <p:grpSp>
          <p:nvGrpSpPr>
            <p:cNvPr id="7" name="Group 6"/>
            <p:cNvGrpSpPr/>
            <p:nvPr/>
          </p:nvGrpSpPr>
          <p:grpSpPr>
            <a:xfrm>
              <a:off x="1014484" y="1738820"/>
              <a:ext cx="4180277" cy="3348841"/>
              <a:chOff x="1014484" y="1738820"/>
              <a:chExt cx="4180277" cy="3348841"/>
            </a:xfrm>
          </p:grpSpPr>
          <p:pic>
            <p:nvPicPr>
              <p:cNvPr id="17" name="Picture 16" title="Computer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484" y="1738820"/>
                <a:ext cx="4180277" cy="3348841"/>
              </a:xfrm>
              <a:prstGeom prst="rect">
                <a:avLst/>
              </a:prstGeom>
            </p:spPr>
          </p:pic>
          <p:pic>
            <p:nvPicPr>
              <p:cNvPr id="18" name="Picture 17" title="Computer"/>
              <p:cNvPicPr>
                <a:picLocks noChangeAspect="1"/>
              </p:cNvPicPr>
              <p:nvPr/>
            </p:nvPicPr>
            <p:blipFill rotWithShape="1">
              <a:blip r:embed="rId3"/>
              <a:srcRect b="7546"/>
              <a:stretch/>
            </p:blipFill>
            <p:spPr>
              <a:xfrm>
                <a:off x="1214985" y="1948016"/>
                <a:ext cx="3749041" cy="2319184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186012" y="2731994"/>
              <a:ext cx="4329520" cy="2526397"/>
              <a:chOff x="4186012" y="2731994"/>
              <a:chExt cx="4329520" cy="2526397"/>
            </a:xfrm>
          </p:grpSpPr>
          <p:grpSp>
            <p:nvGrpSpPr>
              <p:cNvPr id="13" name="Group 12"/>
              <p:cNvGrpSpPr>
                <a:grpSpLocks noChangeAspect="1"/>
              </p:cNvGrpSpPr>
              <p:nvPr/>
            </p:nvGrpSpPr>
            <p:grpSpPr>
              <a:xfrm>
                <a:off x="4186012" y="2731994"/>
                <a:ext cx="4329520" cy="2526397"/>
                <a:chOff x="7543800" y="2568114"/>
                <a:chExt cx="5840861" cy="3408307"/>
              </a:xfrm>
            </p:grpSpPr>
            <p:pic>
              <p:nvPicPr>
                <p:cNvPr id="15" name="Picture 14" title="Laptop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43800" y="2568114"/>
                  <a:ext cx="5840861" cy="3408307"/>
                </a:xfrm>
                <a:prstGeom prst="rect">
                  <a:avLst/>
                </a:prstGeom>
              </p:spPr>
            </p:pic>
            <p:pic>
              <p:nvPicPr>
                <p:cNvPr id="16" name="Picture 15" title="Laptop"/>
                <p:cNvPicPr>
                  <a:picLocks noChangeAspect="1"/>
                </p:cNvPicPr>
                <p:nvPr/>
              </p:nvPicPr>
              <p:blipFill rotWithShape="1">
                <a:blip r:embed="rId5"/>
                <a:srcRect b="8333"/>
                <a:stretch/>
              </p:blipFill>
              <p:spPr>
                <a:xfrm>
                  <a:off x="8458200" y="2895600"/>
                  <a:ext cx="3943217" cy="25146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14" name="Picture 13" title="Laptop"/>
              <p:cNvPicPr>
                <a:picLocks noChangeAspect="1"/>
              </p:cNvPicPr>
              <p:nvPr/>
            </p:nvPicPr>
            <p:blipFill rotWithShape="1">
              <a:blip r:embed="rId6"/>
              <a:srcRect t="-1" b="2697"/>
              <a:stretch/>
            </p:blipFill>
            <p:spPr>
              <a:xfrm>
                <a:off x="4862192" y="2974743"/>
                <a:ext cx="2924063" cy="1902058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42528" y="3059101"/>
              <a:ext cx="1021254" cy="1974287"/>
              <a:chOff x="342528" y="3059101"/>
              <a:chExt cx="1021254" cy="1974287"/>
            </a:xfrm>
          </p:grpSpPr>
          <p:pic>
            <p:nvPicPr>
              <p:cNvPr id="11" name="Picture 10" title="Smartphone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528" y="3059101"/>
                <a:ext cx="1021254" cy="1974287"/>
              </a:xfrm>
              <a:prstGeom prst="rect">
                <a:avLst/>
              </a:prstGeom>
            </p:spPr>
          </p:pic>
          <p:pic>
            <p:nvPicPr>
              <p:cNvPr id="12" name="Picture 11" title="Smartphone"/>
              <p:cNvPicPr>
                <a:picLocks noChangeAspect="1"/>
              </p:cNvPicPr>
              <p:nvPr/>
            </p:nvPicPr>
            <p:blipFill rotWithShape="1">
              <a:blip r:embed="rId8"/>
              <a:srcRect b="22553"/>
              <a:stretch/>
            </p:blipFill>
            <p:spPr>
              <a:xfrm>
                <a:off x="398338" y="3228541"/>
                <a:ext cx="909634" cy="1572060"/>
              </a:xfrm>
              <a:prstGeom prst="rect">
                <a:avLst/>
              </a:prstGeom>
            </p:spPr>
          </p:pic>
        </p:grpSp>
      </p:grpSp>
      <p:sp>
        <p:nvSpPr>
          <p:cNvPr id="19" name="Rounded Rectangle 18"/>
          <p:cNvSpPr/>
          <p:nvPr/>
        </p:nvSpPr>
        <p:spPr>
          <a:xfrm>
            <a:off x="5441607" y="5119742"/>
            <a:ext cx="4343400" cy="1104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>
                <a:solidFill>
                  <a:prstClr val="black"/>
                </a:solidFill>
              </a:rPr>
              <a:t>BHW’s Health Workforce Connector makes it easier for health care providers to connect with sites.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77975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16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b="11230"/>
          <a:stretch/>
        </p:blipFill>
        <p:spPr>
          <a:xfrm>
            <a:off x="4495800" y="1407823"/>
            <a:ext cx="7315200" cy="3011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64008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Connector Site Profile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B7263B-F153-4621-BED9-CA213DEA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80053"/>
            <a:ext cx="3519351" cy="261094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F4D7B"/>
                </a:solidFill>
              </a:rPr>
              <a:t>Recruit Qualified Clinicians: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000" dirty="0">
                <a:solidFill>
                  <a:srgbClr val="0F4D7B"/>
                </a:solidFill>
              </a:rPr>
              <a:t>Free online recruitment resource where all NHSC and NURSE Corps-approved sites can post medical, dental, and mental and behavioral health job vacancies.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029200" y="4582155"/>
            <a:ext cx="38862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buNone/>
              <a:defRPr/>
            </a:pPr>
            <a:r>
              <a:rPr lang="en-US" i="1" dirty="0">
                <a:solidFill>
                  <a:schemeClr val="tx1"/>
                </a:solidFill>
              </a:rPr>
              <a:t>Create a site profile highlighting</a:t>
            </a:r>
            <a:r>
              <a:rPr lang="en-US" sz="1400" i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971800" y="5207726"/>
            <a:ext cx="7265127" cy="104067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3" spcCol="182880" rtlCol="0" anchor="ctr"/>
          <a:lstStyle/>
          <a:p>
            <a:pPr marL="117475" lvl="1" indent="-117475">
              <a:buFont typeface="Arial"/>
              <a:buChar char="•"/>
              <a:defRPr/>
            </a:pPr>
            <a:r>
              <a:rPr lang="en-US" sz="1600" i="1" dirty="0" smtClean="0">
                <a:solidFill>
                  <a:schemeClr val="tx1"/>
                </a:solidFill>
              </a:rPr>
              <a:t>Job Opportunities</a:t>
            </a:r>
            <a:endParaRPr lang="en-US" sz="1600" i="1" dirty="0">
              <a:solidFill>
                <a:schemeClr val="tx1"/>
              </a:solidFill>
            </a:endParaRPr>
          </a:p>
          <a:p>
            <a:pPr marL="117475" lvl="1" indent="-117475">
              <a:buFont typeface="Arial"/>
              <a:buChar char="•"/>
              <a:defRPr/>
            </a:pPr>
            <a:r>
              <a:rPr lang="en-US" sz="1600" i="1" dirty="0" smtClean="0">
                <a:solidFill>
                  <a:schemeClr val="tx1"/>
                </a:solidFill>
              </a:rPr>
              <a:t>Services Provided</a:t>
            </a:r>
          </a:p>
          <a:p>
            <a:pPr marL="117475" lvl="1" indent="-117475">
              <a:buFont typeface="Arial"/>
              <a:buChar char="•"/>
              <a:defRPr/>
            </a:pPr>
            <a:r>
              <a:rPr lang="en-US" sz="1600" i="1" dirty="0" smtClean="0">
                <a:solidFill>
                  <a:schemeClr val="tx1"/>
                </a:solidFill>
              </a:rPr>
              <a:t>Employee Benefits</a:t>
            </a:r>
            <a:endParaRPr lang="en-US" sz="1600" i="1" dirty="0"/>
          </a:p>
          <a:p>
            <a:pPr marL="0" lvl="1">
              <a:defRPr/>
            </a:pPr>
            <a:endParaRPr lang="en-US" sz="400" i="1" dirty="0"/>
          </a:p>
          <a:p>
            <a:pPr marL="176213" lvl="1" indent="-117475">
              <a:buFont typeface="Arial"/>
              <a:buChar char="•"/>
              <a:defRPr/>
            </a:pPr>
            <a:r>
              <a:rPr lang="en-US" sz="1600" i="1" dirty="0" smtClean="0"/>
              <a:t>Site Characteristics</a:t>
            </a:r>
          </a:p>
          <a:p>
            <a:pPr marL="176213" lvl="1" indent="-117475">
              <a:buFont typeface="Arial"/>
              <a:buChar char="•"/>
              <a:defRPr/>
            </a:pPr>
            <a:r>
              <a:rPr lang="en-US" sz="1600" i="1" dirty="0"/>
              <a:t>Local </a:t>
            </a:r>
            <a:r>
              <a:rPr lang="en-US" sz="1600" i="1" dirty="0" smtClean="0"/>
              <a:t>Community (schools, attractions, etc.)</a:t>
            </a:r>
            <a:endParaRPr lang="en-US" sz="1600" i="1" dirty="0"/>
          </a:p>
          <a:p>
            <a:pPr marL="398463" lvl="1" indent="-117475">
              <a:buFont typeface="Arial"/>
              <a:buChar char="•"/>
              <a:defRPr/>
            </a:pPr>
            <a:r>
              <a:rPr lang="en-US" sz="1600" i="1" dirty="0" smtClean="0"/>
              <a:t>Photos </a:t>
            </a:r>
          </a:p>
          <a:p>
            <a:pPr marL="398463" lvl="1" indent="-117475">
              <a:buFont typeface="Arial"/>
              <a:buChar char="•"/>
              <a:defRPr/>
            </a:pPr>
            <a:r>
              <a:rPr lang="en-US" sz="1600" i="1" dirty="0" smtClean="0">
                <a:solidFill>
                  <a:schemeClr val="tx1"/>
                </a:solidFill>
              </a:rPr>
              <a:t>Relevant Links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&amp; Websites</a:t>
            </a:r>
            <a:r>
              <a:rPr lang="en-US" sz="1600" i="1" dirty="0">
                <a:solidFill>
                  <a:schemeClr val="tx1"/>
                </a:solidFill>
              </a:rPr>
              <a:t/>
            </a:r>
            <a:br>
              <a:rPr lang="en-US" sz="1600" i="1" dirty="0">
                <a:solidFill>
                  <a:schemeClr val="tx1"/>
                </a:solidFill>
              </a:rPr>
            </a:br>
            <a:endParaRPr lang="en-US" sz="1600" i="1" dirty="0"/>
          </a:p>
        </p:txBody>
      </p:sp>
      <p:pic>
        <p:nvPicPr>
          <p:cNvPr id="13" name="Picture 12" title="Screenshot of HRSA website, Ma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78"/>
          <a:stretch/>
        </p:blipFill>
        <p:spPr>
          <a:xfrm>
            <a:off x="4495800" y="1109964"/>
            <a:ext cx="7307159" cy="306483"/>
          </a:xfrm>
          <a:prstGeom prst="rect">
            <a:avLst/>
          </a:prstGeom>
        </p:spPr>
      </p:pic>
      <p:sp>
        <p:nvSpPr>
          <p:cNvPr id="10" name="Bent-Up Arrow 9"/>
          <p:cNvSpPr/>
          <p:nvPr/>
        </p:nvSpPr>
        <p:spPr>
          <a:xfrm rot="10800000" flipH="1">
            <a:off x="9067800" y="4717459"/>
            <a:ext cx="533400" cy="453255"/>
          </a:xfrm>
          <a:prstGeom prst="bentUpArrow">
            <a:avLst>
              <a:gd name="adj1" fmla="val 30971"/>
              <a:gd name="adj2" fmla="val 47095"/>
              <a:gd name="adj3" fmla="val 34175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59759" y="6492875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17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title="Graphi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2" y="1473853"/>
            <a:ext cx="800212" cy="6671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5480" y="1529751"/>
            <a:ext cx="6320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</a:rPr>
              <a:t>21,757 Sites available for search on the Connector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F4D7B"/>
                </a:solidFill>
              </a:rPr>
              <a:t>9,491 CHCs and Look-alikes on the Connector</a:t>
            </a:r>
          </a:p>
          <a:p>
            <a:endParaRPr lang="en-US" sz="1400" dirty="0">
              <a:solidFill>
                <a:srgbClr val="0F4D7B"/>
              </a:solidFill>
            </a:endParaRPr>
          </a:p>
        </p:txBody>
      </p:sp>
      <p:pic>
        <p:nvPicPr>
          <p:cNvPr id="29" name="Picture 28" title="Graphi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4" y="2429609"/>
            <a:ext cx="834968" cy="6560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45675" y="2441410"/>
            <a:ext cx="6031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</a:rPr>
              <a:t>12,784 Sites with Complete Profiles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F4D7B"/>
                </a:solidFill>
              </a:rPr>
              <a:t>5,967 CHCs and Look-alikes have complete profiles</a:t>
            </a:r>
          </a:p>
        </p:txBody>
      </p:sp>
      <p:pic>
        <p:nvPicPr>
          <p:cNvPr id="19" name="Picture 18" title="Graphic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8" y="3387649"/>
            <a:ext cx="834968" cy="7251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58738" y="3404946"/>
            <a:ext cx="6031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</a:rPr>
              <a:t>2,343 Sites with Open Positions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F4D7B"/>
                </a:solidFill>
              </a:rPr>
              <a:t>1,490 CHCs and Look-alikes have open positions</a:t>
            </a:r>
          </a:p>
        </p:txBody>
      </p:sp>
      <p:pic>
        <p:nvPicPr>
          <p:cNvPr id="28" name="Picture 27" title="Graphi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69" y="4287855"/>
            <a:ext cx="992520" cy="7501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5480" y="4291093"/>
            <a:ext cx="542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</a:rPr>
              <a:t>5,113 Open Positions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F4D7B"/>
                </a:solidFill>
              </a:rPr>
              <a:t>3,231 open positions at CHCs and Look-alikes</a:t>
            </a:r>
          </a:p>
        </p:txBody>
      </p:sp>
      <p:sp>
        <p:nvSpPr>
          <p:cNvPr id="27" name="Right Arrow 26" title="Right arrow"/>
          <p:cNvSpPr/>
          <p:nvPr/>
        </p:nvSpPr>
        <p:spPr>
          <a:xfrm>
            <a:off x="5029200" y="3364740"/>
            <a:ext cx="2041376" cy="502251"/>
          </a:xfrm>
          <a:prstGeom prst="rightArrow">
            <a:avLst/>
          </a:prstGeom>
          <a:solidFill>
            <a:srgbClr val="0F4D7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ounded Rectangle 2" title="Rectangle"/>
          <p:cNvSpPr/>
          <p:nvPr/>
        </p:nvSpPr>
        <p:spPr>
          <a:xfrm>
            <a:off x="7185466" y="1349940"/>
            <a:ext cx="4473133" cy="4532607"/>
          </a:xfrm>
          <a:prstGeom prst="roundRect">
            <a:avLst/>
          </a:prstGeom>
          <a:noFill/>
          <a:ln w="19050">
            <a:solidFill>
              <a:srgbClr val="0F4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915400" y="1107939"/>
            <a:ext cx="1393902" cy="339861"/>
          </a:xfrm>
          <a:prstGeom prst="roundRect">
            <a:avLst/>
          </a:prstGeom>
          <a:solidFill>
            <a:srgbClr val="0F4D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/>
              <a:t>Job Types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8234" y="1557273"/>
            <a:ext cx="249217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F4D7B"/>
                </a:solidFill>
              </a:rPr>
              <a:t>Discipline: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Dentist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Registered Dental Hygienist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Licensed Clinical Social Worker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Nurse Practitioner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Marriage and Family Therapist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Licensed Professional Counselor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Physician, MD/DO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Physician Assistant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Psychiatric Nurse Specialist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Health Service Psychologist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Certified Nurse/ Midwife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Registered Nurse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Clinical Nurse Specialist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Nurse Anesthetist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Nurse Faculty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Nurse/Midwife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9587126" y="3758889"/>
            <a:ext cx="24921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F4D7B"/>
                </a:solidFill>
              </a:rPr>
              <a:t>Specialties: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    General Practice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    Pediatrics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    Geriatrics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    Psychiatry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    Adult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    Family Practice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    Women's Health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    OB/GYN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    Family Practice w/ OB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F4D7B"/>
                </a:solidFill>
              </a:rPr>
              <a:t>    Internal Medicine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64008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F4D7B"/>
                </a:solidFill>
                <a:latin typeface="+mn-lt"/>
              </a:rPr>
              <a:t>Health </a:t>
            </a:r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Center Snapshot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937702" y="6475475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18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65437"/>
            <a:ext cx="9982200" cy="71596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How to Update your Profile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4400" kern="1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ost Jobs</a:t>
            </a:r>
            <a:endParaRPr lang="en-US" sz="4400" kern="12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7800" y="6492875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19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17"/>
            <a:ext cx="10515600" cy="97318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Agenda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92875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Image result for blackboar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" b="8333"/>
          <a:stretch/>
        </p:blipFill>
        <p:spPr bwMode="auto">
          <a:xfrm>
            <a:off x="1714500" y="1447801"/>
            <a:ext cx="7543800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9800" y="2214264"/>
            <a:ext cx="3657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  </a:t>
            </a:r>
            <a:r>
              <a:rPr lang="en-US" sz="2000" b="1" dirty="0">
                <a:solidFill>
                  <a:schemeClr val="bg1"/>
                </a:solidFill>
              </a:rPr>
              <a:t>Welcome		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Month in Review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Compliance Manual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2262934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 BHW </a:t>
            </a:r>
            <a:r>
              <a:rPr lang="en-US" sz="2000" b="1" dirty="0">
                <a:solidFill>
                  <a:schemeClr val="bg1"/>
                </a:solidFill>
              </a:rPr>
              <a:t>Workforce Connector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 Q&amp;A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/>
          <a:stretch/>
        </p:blipFill>
        <p:spPr>
          <a:xfrm>
            <a:off x="2590801" y="1219200"/>
            <a:ext cx="6966645" cy="4517076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3" idx="3"/>
          </p:cNvCxnSpPr>
          <p:nvPr/>
        </p:nvCxnSpPr>
        <p:spPr>
          <a:xfrm>
            <a:off x="3810000" y="4533900"/>
            <a:ext cx="914400" cy="0"/>
          </a:xfrm>
          <a:prstGeom prst="straightConnector1">
            <a:avLst/>
          </a:prstGeom>
          <a:ln w="571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66800" y="3733800"/>
            <a:ext cx="2743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Site Administrators log in to the BHW Customer Service Portal to manage everything related to </a:t>
            </a:r>
          </a:p>
          <a:p>
            <a:pPr algn="ctr"/>
            <a:r>
              <a:rPr lang="en-US" dirty="0" smtClean="0"/>
              <a:t>their Site.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64008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Programportal.hrsa.gov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67800" y="6481989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20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1143000"/>
            <a:ext cx="6248399" cy="4864296"/>
          </a:xfrm>
        </p:spPr>
      </p:pic>
      <p:cxnSp>
        <p:nvCxnSpPr>
          <p:cNvPr id="12" name="Straight Arrow Connector 11"/>
          <p:cNvCxnSpPr/>
          <p:nvPr/>
        </p:nvCxnSpPr>
        <p:spPr>
          <a:xfrm>
            <a:off x="2438400" y="2362200"/>
            <a:ext cx="457200" cy="0"/>
          </a:xfrm>
          <a:prstGeom prst="straightConnector1">
            <a:avLst/>
          </a:prstGeom>
          <a:ln w="571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562100"/>
            <a:ext cx="2133600" cy="186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Once logged in, click on Manage Site Profile to make updates that will be visible on the Connector.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601200" y="3048000"/>
            <a:ext cx="21336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Self-Service Dashboard allows Site POCs to manage everything related to your sites, including Site Visits, POC contact info, and notifications.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69342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Manage Site Profile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09017" y="6492875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21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81092"/>
            <a:ext cx="7848600" cy="3975366"/>
          </a:xfrm>
        </p:spPr>
      </p:pic>
      <p:cxnSp>
        <p:nvCxnSpPr>
          <p:cNvPr id="5" name="Straight Arrow Connector 4"/>
          <p:cNvCxnSpPr>
            <a:stCxn id="7" idx="3"/>
          </p:cNvCxnSpPr>
          <p:nvPr/>
        </p:nvCxnSpPr>
        <p:spPr>
          <a:xfrm>
            <a:off x="2289208" y="3276600"/>
            <a:ext cx="3383280" cy="374575"/>
          </a:xfrm>
          <a:prstGeom prst="straightConnector1">
            <a:avLst/>
          </a:prstGeom>
          <a:ln w="571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13" idx="1"/>
          </p:cNvCxnSpPr>
          <p:nvPr/>
        </p:nvCxnSpPr>
        <p:spPr>
          <a:xfrm flipV="1">
            <a:off x="8763000" y="4489375"/>
            <a:ext cx="1066800" cy="235025"/>
          </a:xfrm>
          <a:prstGeom prst="straightConnector1">
            <a:avLst/>
          </a:prstGeom>
          <a:ln w="571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5608" y="2514600"/>
            <a:ext cx="2133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Site Headline will display in the ‘About Us’ section of your site profile.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829800" y="3651175"/>
            <a:ext cx="21336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Description allows you to give additional details about your site to aid in recruiting.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72390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Site Headline and Description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991600" y="6441648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22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04"/>
          <a:stretch/>
        </p:blipFill>
        <p:spPr>
          <a:xfrm>
            <a:off x="1905000" y="1447800"/>
            <a:ext cx="8565814" cy="39624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38249"/>
            <a:ext cx="9144000" cy="50101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99793" y="1220787"/>
            <a:ext cx="2133600" cy="2894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Fill in as many details as you can to help the job seeker learn about your site.  </a:t>
            </a:r>
            <a:r>
              <a:rPr lang="en-US" dirty="0"/>
              <a:t>T</a:t>
            </a:r>
            <a:r>
              <a:rPr lang="en-US" dirty="0" smtClean="0"/>
              <a:t>he starred fields must be complete in order to save your profile and post jobs.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64008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Site Details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99214" y="6471014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23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1143000"/>
            <a:ext cx="6248399" cy="4864296"/>
          </a:xfrm>
        </p:spPr>
      </p:pic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2438400" y="1676400"/>
            <a:ext cx="533400" cy="914400"/>
          </a:xfrm>
          <a:prstGeom prst="straightConnector1">
            <a:avLst/>
          </a:prstGeom>
          <a:ln w="571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600200"/>
            <a:ext cx="2133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back to the Self-Service page and click on Manage Current Job Openings to post or edit your jobs.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69342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Manage Current Job Openings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50383" y="6492875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24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15" y="1178419"/>
            <a:ext cx="7951585" cy="4983127"/>
          </a:xfrm>
        </p:spPr>
      </p:pic>
      <p:cxnSp>
        <p:nvCxnSpPr>
          <p:cNvPr id="7" name="Straight Arrow Connector 6"/>
          <p:cNvCxnSpPr>
            <a:stCxn id="8" idx="3"/>
          </p:cNvCxnSpPr>
          <p:nvPr/>
        </p:nvCxnSpPr>
        <p:spPr>
          <a:xfrm>
            <a:off x="2286000" y="4305300"/>
            <a:ext cx="609600" cy="495300"/>
          </a:xfrm>
          <a:prstGeom prst="straightConnector1">
            <a:avLst/>
          </a:prstGeom>
          <a:ln w="571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3657600"/>
            <a:ext cx="2133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your NHSC and NURSE Corps- approved Discipline and Specialty.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152401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Position Details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44000" y="6438627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25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47" y="1524000"/>
            <a:ext cx="7471906" cy="3580784"/>
          </a:xfrm>
        </p:spPr>
      </p:pic>
      <p:cxnSp>
        <p:nvCxnSpPr>
          <p:cNvPr id="6" name="Straight Arrow Connector 5"/>
          <p:cNvCxnSpPr>
            <a:stCxn id="15" idx="1"/>
          </p:cNvCxnSpPr>
          <p:nvPr/>
        </p:nvCxnSpPr>
        <p:spPr>
          <a:xfrm flipH="1">
            <a:off x="9220200" y="3673475"/>
            <a:ext cx="467627" cy="967273"/>
          </a:xfrm>
          <a:prstGeom prst="straightConnector1">
            <a:avLst/>
          </a:prstGeom>
          <a:ln w="571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" idx="3"/>
          </p:cNvCxnSpPr>
          <p:nvPr/>
        </p:nvCxnSpPr>
        <p:spPr>
          <a:xfrm flipV="1">
            <a:off x="2079310" y="3048000"/>
            <a:ext cx="435290" cy="190500"/>
          </a:xfrm>
          <a:prstGeom prst="straightConnector1">
            <a:avLst/>
          </a:prstGeom>
          <a:ln w="571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0510" y="2667000"/>
            <a:ext cx="1828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Determine when you want your job to expire.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687827" y="2957512"/>
            <a:ext cx="2362200" cy="1431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filling out the information you want to be visible to job seekers, click on the Create button to save.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64008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Additional Position Details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4000" y="6492875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26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6996" y="1281030"/>
            <a:ext cx="8706404" cy="3671971"/>
            <a:chOff x="685800" y="1447800"/>
            <a:chExt cx="8173004" cy="3519571"/>
          </a:xfrm>
        </p:grpSpPr>
        <p:grpSp>
          <p:nvGrpSpPr>
            <p:cNvPr id="8" name="Group 7"/>
            <p:cNvGrpSpPr/>
            <p:nvPr/>
          </p:nvGrpSpPr>
          <p:grpSpPr>
            <a:xfrm>
              <a:off x="1357756" y="1447800"/>
              <a:ext cx="4180277" cy="3348841"/>
              <a:chOff x="1014484" y="1738820"/>
              <a:chExt cx="4180277" cy="334884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484" y="1738820"/>
                <a:ext cx="4180277" cy="334884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/>
              <a:srcRect b="7546"/>
              <a:stretch/>
            </p:blipFill>
            <p:spPr>
              <a:xfrm>
                <a:off x="1214985" y="1948015"/>
                <a:ext cx="3749040" cy="2319185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4529284" y="2440974"/>
              <a:ext cx="4329520" cy="2526397"/>
              <a:chOff x="4186012" y="2731994"/>
              <a:chExt cx="4329520" cy="2526397"/>
            </a:xfrm>
          </p:grpSpPr>
          <p:grpSp>
            <p:nvGrpSpPr>
              <p:cNvPr id="13" name="Group 12"/>
              <p:cNvGrpSpPr>
                <a:grpSpLocks noChangeAspect="1"/>
              </p:cNvGrpSpPr>
              <p:nvPr/>
            </p:nvGrpSpPr>
            <p:grpSpPr>
              <a:xfrm>
                <a:off x="4186012" y="2731994"/>
                <a:ext cx="4329520" cy="2526397"/>
                <a:chOff x="7543800" y="2568114"/>
                <a:chExt cx="5840861" cy="3408307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43800" y="2568114"/>
                  <a:ext cx="5840861" cy="3408307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5"/>
                <a:srcRect b="8333"/>
                <a:stretch/>
              </p:blipFill>
              <p:spPr>
                <a:xfrm>
                  <a:off x="8458200" y="2895600"/>
                  <a:ext cx="3943217" cy="25146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6"/>
              <a:srcRect t="-1" b="2697"/>
              <a:stretch/>
            </p:blipFill>
            <p:spPr>
              <a:xfrm>
                <a:off x="4862192" y="2974743"/>
                <a:ext cx="2924063" cy="1902058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685800" y="2768081"/>
              <a:ext cx="1021254" cy="1974287"/>
              <a:chOff x="342528" y="3059101"/>
              <a:chExt cx="1021254" cy="197428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528" y="3059101"/>
                <a:ext cx="1021254" cy="197428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8"/>
              <a:srcRect b="22553"/>
              <a:stretch/>
            </p:blipFill>
            <p:spPr>
              <a:xfrm>
                <a:off x="398338" y="3228541"/>
                <a:ext cx="909634" cy="1572060"/>
              </a:xfrm>
              <a:prstGeom prst="rect">
                <a:avLst/>
              </a:prstGeom>
            </p:spPr>
          </p:pic>
        </p:grp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9" t="22762" r="17840" b="30565"/>
          <a:stretch/>
        </p:blipFill>
        <p:spPr>
          <a:xfrm>
            <a:off x="6158731" y="5206259"/>
            <a:ext cx="2186857" cy="962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082242"/>
            <a:ext cx="1117614" cy="108623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5309" y="1828800"/>
            <a:ext cx="2311838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Site Profile and Jobs will now be searchable on the Connector!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64008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Connector.hrsa.gov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4000" y="6492875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27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352481"/>
            <a:ext cx="819719" cy="8197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623" y="4321467"/>
            <a:ext cx="936333" cy="9363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40" y="3521840"/>
            <a:ext cx="745360" cy="7453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91" y="2590800"/>
            <a:ext cx="736633" cy="736633"/>
          </a:xfrm>
          <a:prstGeom prst="rect">
            <a:avLst/>
          </a:prstGeom>
        </p:spPr>
      </p:pic>
      <p:pic>
        <p:nvPicPr>
          <p:cNvPr id="38" name="Picture 37" title="Graphic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7" y="2720063"/>
            <a:ext cx="893373" cy="693241"/>
          </a:xfrm>
          <a:prstGeom prst="rect">
            <a:avLst/>
          </a:prstGeom>
        </p:spPr>
      </p:pic>
      <p:pic>
        <p:nvPicPr>
          <p:cNvPr id="20" name="Picture 19" title="Graphic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8" y="1263880"/>
            <a:ext cx="862188" cy="862188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1721525" y="1229618"/>
            <a:ext cx="3612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User Profile</a:t>
            </a:r>
          </a:p>
          <a:p>
            <a:r>
              <a:rPr lang="en-US" sz="1600" dirty="0" smtClean="0"/>
              <a:t>Job seekers will </a:t>
            </a:r>
            <a:r>
              <a:rPr lang="en-US" sz="1600" dirty="0"/>
              <a:t>have the ability </a:t>
            </a:r>
            <a:r>
              <a:rPr lang="en-US" sz="1600" dirty="0" smtClean="0"/>
              <a:t>to create </a:t>
            </a:r>
            <a:r>
              <a:rPr lang="en-US" sz="1600" dirty="0"/>
              <a:t>their own </a:t>
            </a:r>
            <a:r>
              <a:rPr lang="en-US" sz="1600" dirty="0" smtClean="0"/>
              <a:t>profiles, detailing education and experience.</a:t>
            </a:r>
            <a:endParaRPr lang="en-US" sz="1600" dirty="0"/>
          </a:p>
        </p:txBody>
      </p:sp>
      <p:pic>
        <p:nvPicPr>
          <p:cNvPr id="21" name="Picture 20" title="Graphic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63297"/>
            <a:ext cx="797317" cy="797317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7056815" y="1219200"/>
            <a:ext cx="3555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Profile Search </a:t>
            </a:r>
            <a:r>
              <a:rPr lang="en-US" sz="1600" b="1" i="1" dirty="0">
                <a:solidFill>
                  <a:srgbClr val="800000"/>
                </a:solidFill>
              </a:rPr>
              <a:t>(Site Admin only)</a:t>
            </a:r>
          </a:p>
          <a:p>
            <a:r>
              <a:rPr lang="en-US" sz="1600" dirty="0"/>
              <a:t>Verified site administrators can search a database of potential candidates to fill open </a:t>
            </a:r>
            <a:r>
              <a:rPr lang="en-US" sz="1600" dirty="0" smtClean="0"/>
              <a:t>positions.</a:t>
            </a:r>
            <a:endParaRPr lang="en-US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1742779" y="4461419"/>
            <a:ext cx="3740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Site POC Management</a:t>
            </a:r>
            <a:endParaRPr lang="en-US" sz="1600" b="1" dirty="0">
              <a:solidFill>
                <a:srgbClr val="800000"/>
              </a:solidFill>
            </a:endParaRPr>
          </a:p>
          <a:p>
            <a:r>
              <a:rPr lang="en-US" sz="1600" dirty="0" smtClean="0"/>
              <a:t>Ability to add new POCs and assign roles, program affiliations, and site affiliations to existing POCs.</a:t>
            </a:r>
            <a:endParaRPr lang="en-US" sz="1600" dirty="0"/>
          </a:p>
        </p:txBody>
      </p:sp>
      <p:sp>
        <p:nvSpPr>
          <p:cNvPr id="93" name="TextBox 92"/>
          <p:cNvSpPr txBox="1"/>
          <p:nvPr/>
        </p:nvSpPr>
        <p:spPr>
          <a:xfrm>
            <a:off x="7068038" y="2599366"/>
            <a:ext cx="4434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Site </a:t>
            </a:r>
            <a:r>
              <a:rPr lang="en-US" sz="1600" b="1" dirty="0" smtClean="0">
                <a:solidFill>
                  <a:srgbClr val="800000"/>
                </a:solidFill>
              </a:rPr>
              <a:t>Dashboard &amp; Profile</a:t>
            </a:r>
            <a:endParaRPr lang="en-US" sz="1600" b="1" dirty="0">
              <a:solidFill>
                <a:srgbClr val="800000"/>
              </a:solidFill>
            </a:endParaRPr>
          </a:p>
          <a:p>
            <a:r>
              <a:rPr lang="en-US" sz="1600" dirty="0" smtClean="0"/>
              <a:t>Newly designed site dashboard and a streamlined experience for updating site profiles.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7089527" y="3505824"/>
            <a:ext cx="418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Custom Notifications</a:t>
            </a:r>
            <a:endParaRPr lang="en-US" sz="1600" b="1" dirty="0">
              <a:solidFill>
                <a:srgbClr val="800000"/>
              </a:solidFill>
            </a:endParaRPr>
          </a:p>
          <a:p>
            <a:r>
              <a:rPr lang="en-US" sz="1600" dirty="0" smtClean="0"/>
              <a:t>Custom email notifications for job expirations.</a:t>
            </a:r>
            <a:endParaRPr lang="en-US" sz="1600" dirty="0"/>
          </a:p>
        </p:txBody>
      </p:sp>
      <p:sp>
        <p:nvSpPr>
          <p:cNvPr id="95" name="TextBox 94"/>
          <p:cNvSpPr txBox="1"/>
          <p:nvPr/>
        </p:nvSpPr>
        <p:spPr>
          <a:xfrm>
            <a:off x="7119312" y="4373106"/>
            <a:ext cx="4331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Security &amp; General Functionality</a:t>
            </a:r>
            <a:endParaRPr lang="en-US" sz="1600" b="1" dirty="0">
              <a:solidFill>
                <a:srgbClr val="800000"/>
              </a:solidFill>
            </a:endParaRPr>
          </a:p>
          <a:p>
            <a:r>
              <a:rPr lang="en-US" sz="1600" dirty="0" smtClean="0"/>
              <a:t>Ability to login, create account, reset password, and update account settings.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093842" y="5254943"/>
            <a:ext cx="3735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Data Migration</a:t>
            </a:r>
            <a:endParaRPr lang="en-US" sz="1600" b="1" dirty="0">
              <a:solidFill>
                <a:srgbClr val="800000"/>
              </a:solidFill>
            </a:endParaRPr>
          </a:p>
          <a:p>
            <a:r>
              <a:rPr lang="en-US" sz="1600" dirty="0" smtClean="0"/>
              <a:t>Data migration of site profiles and opportunities to the new data model.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52053" y="2296418"/>
            <a:ext cx="1153994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52600" y="2590800"/>
            <a:ext cx="4434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System Redesign</a:t>
            </a:r>
            <a:endParaRPr lang="en-US" sz="1600" b="1" dirty="0">
              <a:solidFill>
                <a:srgbClr val="800000"/>
              </a:solidFill>
            </a:endParaRPr>
          </a:p>
          <a:p>
            <a:r>
              <a:rPr lang="en-US" sz="1600" dirty="0" smtClean="0"/>
              <a:t>Newly designed dashboard and navigation. Streamlined UX, modernized look and feel.</a:t>
            </a:r>
            <a:endParaRPr lang="en-US" sz="1600" dirty="0"/>
          </a:p>
        </p:txBody>
      </p:sp>
      <p:pic>
        <p:nvPicPr>
          <p:cNvPr id="36" name="Picture 35" title="Graphic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2" y="3606070"/>
            <a:ext cx="799468" cy="66113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52600" y="3505200"/>
            <a:ext cx="4188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Opportunity Management</a:t>
            </a:r>
          </a:p>
          <a:p>
            <a:r>
              <a:rPr lang="en-US" sz="1600" dirty="0" smtClean="0"/>
              <a:t>Ability to create, edit, repost, and close jobs. Ability to post a single job across multiple sites.</a:t>
            </a:r>
            <a:endParaRPr lang="en-US" sz="16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4" y="4608842"/>
            <a:ext cx="725158" cy="725158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64008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What’s coming next?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833" y="6492875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28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33511"/>
            <a:ext cx="11043081" cy="458628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F4D7B"/>
                </a:solidFill>
              </a:rPr>
              <a:t>Next Steps</a:t>
            </a:r>
          </a:p>
          <a:p>
            <a:pPr lvl="1"/>
            <a:r>
              <a:rPr lang="en-US" sz="2400" b="1" dirty="0" smtClean="0">
                <a:solidFill>
                  <a:srgbClr val="0F4D7B"/>
                </a:solidFill>
              </a:rPr>
              <a:t>Check out your site profile </a:t>
            </a:r>
            <a:r>
              <a:rPr lang="en-US" sz="2400" dirty="0" smtClean="0">
                <a:solidFill>
                  <a:srgbClr val="0F4D7B"/>
                </a:solidFill>
              </a:rPr>
              <a:t>on </a:t>
            </a:r>
            <a:r>
              <a:rPr lang="en-US" sz="2400" dirty="0">
                <a:solidFill>
                  <a:srgbClr val="0F4D7B"/>
                </a:solidFill>
              </a:rPr>
              <a:t>the Connector </a:t>
            </a:r>
            <a:r>
              <a:rPr lang="en-US" sz="2400" dirty="0" smtClean="0">
                <a:solidFill>
                  <a:srgbClr val="0F4D7B"/>
                </a:solidFill>
              </a:rPr>
              <a:t>at</a:t>
            </a:r>
            <a:r>
              <a:rPr lang="en-US" sz="2400" dirty="0" smtClean="0"/>
              <a:t>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connector.hrsa.gov</a:t>
            </a:r>
            <a:endParaRPr lang="en-US" sz="2400" dirty="0"/>
          </a:p>
          <a:p>
            <a:pPr lvl="1"/>
            <a:r>
              <a:rPr lang="en-US" sz="2400" b="1" dirty="0" smtClean="0">
                <a:solidFill>
                  <a:srgbClr val="0F4D7B"/>
                </a:solidFill>
              </a:rPr>
              <a:t>Update your profile and </a:t>
            </a:r>
            <a:r>
              <a:rPr lang="en-US" b="1" dirty="0" smtClean="0">
                <a:solidFill>
                  <a:srgbClr val="0F4D7B"/>
                </a:solidFill>
              </a:rPr>
              <a:t>Post jobs </a:t>
            </a:r>
            <a:r>
              <a:rPr lang="en-US" dirty="0" smtClean="0">
                <a:solidFill>
                  <a:srgbClr val="0F4D7B"/>
                </a:solidFill>
              </a:rPr>
              <a:t>from</a:t>
            </a:r>
            <a:r>
              <a:rPr lang="en-US" sz="2400" dirty="0" smtClean="0">
                <a:solidFill>
                  <a:srgbClr val="0F4D7B"/>
                </a:solidFill>
              </a:rPr>
              <a:t> th</a:t>
            </a:r>
            <a:r>
              <a:rPr lang="en-US" dirty="0" smtClean="0">
                <a:solidFill>
                  <a:srgbClr val="0F4D7B"/>
                </a:solidFill>
              </a:rPr>
              <a:t>e Customer Service Portal at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programportal.hrsa.gov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F4D7B"/>
              </a:solidFill>
            </a:endParaRPr>
          </a:p>
          <a:p>
            <a:r>
              <a:rPr lang="en-US" sz="2800" dirty="0" smtClean="0">
                <a:solidFill>
                  <a:srgbClr val="0F4D7B"/>
                </a:solidFill>
              </a:rPr>
              <a:t>Need Help with your Site Profile or Posting Jobs?</a:t>
            </a:r>
            <a:endParaRPr lang="en-US" sz="2800" dirty="0">
              <a:solidFill>
                <a:srgbClr val="0F4D7B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F4D7B"/>
                </a:solidFill>
              </a:rPr>
              <a:t>P</a:t>
            </a:r>
            <a:r>
              <a:rPr lang="en-US" sz="2400" dirty="0" smtClean="0">
                <a:solidFill>
                  <a:srgbClr val="0F4D7B"/>
                </a:solidFill>
              </a:rPr>
              <a:t>lease </a:t>
            </a:r>
            <a:r>
              <a:rPr lang="en-US" sz="2400" dirty="0">
                <a:solidFill>
                  <a:srgbClr val="0F4D7B"/>
                </a:solidFill>
              </a:rPr>
              <a:t>contact:  Customer Care Center at </a:t>
            </a:r>
            <a:r>
              <a:rPr lang="en-US" sz="2400" dirty="0">
                <a:solidFill>
                  <a:srgbClr val="0070C0"/>
                </a:solidFill>
              </a:rPr>
              <a:t>1-800-221-9393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				</a:t>
            </a:r>
            <a:r>
              <a:rPr lang="en-US" sz="2400" dirty="0" smtClean="0">
                <a:solidFill>
                  <a:srgbClr val="0070C0"/>
                </a:solidFill>
              </a:rPr>
              <a:t>  		 (</a:t>
            </a:r>
            <a:r>
              <a:rPr lang="en-US" sz="2400" dirty="0">
                <a:solidFill>
                  <a:srgbClr val="0070C0"/>
                </a:solidFill>
              </a:rPr>
              <a:t>TTY: 1-877-897-9910)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64008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Collaborate With Us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3726" y="6492875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29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F4D7B"/>
                </a:solidFill>
                <a:latin typeface="+mn-lt"/>
              </a:rPr>
              <a:t>Month In Review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52600"/>
            <a:ext cx="472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170532"/>
            <a:ext cx="6177366" cy="5029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F4D7B"/>
                </a:solidFill>
              </a:rPr>
              <a:t>National Health Center Week</a:t>
            </a:r>
          </a:p>
          <a:p>
            <a:endParaRPr lang="en-US" sz="2400" b="1" dirty="0">
              <a:solidFill>
                <a:srgbClr val="0F4D7B"/>
              </a:solidFill>
            </a:endParaRPr>
          </a:p>
          <a:p>
            <a:r>
              <a:rPr lang="en-US" sz="2400" b="1" dirty="0">
                <a:solidFill>
                  <a:srgbClr val="0F4D7B"/>
                </a:solidFill>
              </a:rPr>
              <a:t>UDS Data Release</a:t>
            </a:r>
          </a:p>
          <a:p>
            <a:endParaRPr lang="en-US" sz="2400" b="1" dirty="0">
              <a:solidFill>
                <a:srgbClr val="0F4D7B"/>
              </a:solidFill>
            </a:endParaRPr>
          </a:p>
          <a:p>
            <a:r>
              <a:rPr lang="en-US" sz="2400" b="1" dirty="0">
                <a:solidFill>
                  <a:srgbClr val="0F4D7B"/>
                </a:solidFill>
              </a:rPr>
              <a:t>Quality Improvement </a:t>
            </a:r>
            <a:r>
              <a:rPr lang="en-US" sz="2400" b="1" dirty="0" smtClean="0">
                <a:solidFill>
                  <a:srgbClr val="0F4D7B"/>
                </a:solidFill>
              </a:rPr>
              <a:t>Awards</a:t>
            </a:r>
            <a:endParaRPr lang="en-US" sz="2400" b="1" dirty="0">
              <a:solidFill>
                <a:srgbClr val="0F4D7B"/>
              </a:solidFill>
            </a:endParaRPr>
          </a:p>
          <a:p>
            <a:endParaRPr lang="en-US" sz="2400" b="1" dirty="0">
              <a:solidFill>
                <a:srgbClr val="0F4D7B"/>
              </a:solidFill>
            </a:endParaRPr>
          </a:p>
          <a:p>
            <a:r>
              <a:rPr lang="en-US" sz="2400" b="1" dirty="0">
                <a:solidFill>
                  <a:srgbClr val="0F4D7B"/>
                </a:solidFill>
              </a:rPr>
              <a:t>NACHC Community Health Institute </a:t>
            </a:r>
          </a:p>
          <a:p>
            <a:endParaRPr lang="en-US" sz="2400" b="1" dirty="0">
              <a:solidFill>
                <a:srgbClr val="0F4D7B"/>
              </a:solidFill>
            </a:endParaRPr>
          </a:p>
          <a:p>
            <a:r>
              <a:rPr lang="en-US" sz="2400" b="1" dirty="0">
                <a:solidFill>
                  <a:srgbClr val="0F4D7B"/>
                </a:solidFill>
              </a:rPr>
              <a:t>UDS Manual Release</a:t>
            </a:r>
          </a:p>
          <a:p>
            <a:endParaRPr lang="en-US" sz="2400" b="1" dirty="0">
              <a:solidFill>
                <a:srgbClr val="0F4D7B"/>
              </a:solidFill>
            </a:endParaRPr>
          </a:p>
          <a:p>
            <a:r>
              <a:rPr lang="en-US" sz="2400" b="1" dirty="0">
                <a:solidFill>
                  <a:srgbClr val="0F4D7B"/>
                </a:solidFill>
              </a:rPr>
              <a:t>Compliance Manual </a:t>
            </a:r>
            <a:r>
              <a:rPr lang="en-US" sz="2400" b="1" dirty="0" smtClean="0">
                <a:solidFill>
                  <a:srgbClr val="0F4D7B"/>
                </a:solidFill>
              </a:rPr>
              <a:t>Implementation</a:t>
            </a:r>
            <a:endParaRPr lang="en-US" sz="2400" b="1" dirty="0">
              <a:solidFill>
                <a:srgbClr val="0F4D7B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F4D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55864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3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Photo">
            <a:extLst>
              <a:ext uri="{FF2B5EF4-FFF2-40B4-BE49-F238E27FC236}">
                <a16:creationId xmlns:a16="http://schemas.microsoft.com/office/drawing/2014/main" xmlns="" id="{6E361C2C-A489-4983-B05B-6A464C5DB1C8}"/>
              </a:ext>
            </a:extLst>
          </p:cNvPr>
          <p:cNvGrpSpPr/>
          <p:nvPr/>
        </p:nvGrpSpPr>
        <p:grpSpPr>
          <a:xfrm>
            <a:off x="0" y="-1"/>
            <a:ext cx="12192000" cy="1554481"/>
            <a:chOff x="0" y="-1"/>
            <a:chExt cx="12192000" cy="1554481"/>
          </a:xfrm>
        </p:grpSpPr>
        <p:pic>
          <p:nvPicPr>
            <p:cNvPr id="6" name="Picture 5" title="Photo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0"/>
              <a:ext cx="2221456" cy="1554480"/>
            </a:xfrm>
            <a:prstGeom prst="rect">
              <a:avLst/>
            </a:prstGeom>
          </p:spPr>
        </p:pic>
        <p:pic>
          <p:nvPicPr>
            <p:cNvPr id="7" name="Picture 6" title="Photo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735641" cy="1554480"/>
            </a:xfrm>
            <a:prstGeom prst="rect">
              <a:avLst/>
            </a:prstGeom>
          </p:spPr>
        </p:pic>
        <p:pic>
          <p:nvPicPr>
            <p:cNvPr id="8" name="Picture 7" title="Photo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49" r="10062"/>
            <a:stretch/>
          </p:blipFill>
          <p:spPr>
            <a:xfrm>
              <a:off x="1735641" y="-1"/>
              <a:ext cx="1617160" cy="1554480"/>
            </a:xfrm>
            <a:prstGeom prst="rect">
              <a:avLst/>
            </a:prstGeom>
          </p:spPr>
        </p:pic>
        <p:pic>
          <p:nvPicPr>
            <p:cNvPr id="9" name="Picture 8" title="Photo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296" y="0"/>
              <a:ext cx="2742504" cy="1554480"/>
            </a:xfrm>
            <a:prstGeom prst="rect">
              <a:avLst/>
            </a:prstGeom>
          </p:spPr>
        </p:pic>
        <p:pic>
          <p:nvPicPr>
            <p:cNvPr id="10" name="Picture 9" title="Photo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0" r="3881"/>
            <a:stretch/>
          </p:blipFill>
          <p:spPr>
            <a:xfrm>
              <a:off x="5491887" y="-1"/>
              <a:ext cx="2051913" cy="1554480"/>
            </a:xfrm>
            <a:prstGeom prst="rect">
              <a:avLst/>
            </a:prstGeom>
          </p:spPr>
        </p:pic>
        <p:pic>
          <p:nvPicPr>
            <p:cNvPr id="11" name="Picture 10" title="Photo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" r="9836"/>
            <a:stretch/>
          </p:blipFill>
          <p:spPr>
            <a:xfrm>
              <a:off x="10205720" y="0"/>
              <a:ext cx="1986280" cy="1554480"/>
            </a:xfrm>
            <a:prstGeom prst="rect">
              <a:avLst/>
            </a:prstGeom>
          </p:spPr>
        </p:pic>
      </p:grpSp>
      <p:sp>
        <p:nvSpPr>
          <p:cNvPr id="12" name="Rectangle 11" title="Rectangle"/>
          <p:cNvSpPr/>
          <p:nvPr/>
        </p:nvSpPr>
        <p:spPr>
          <a:xfrm>
            <a:off x="0" y="1554479"/>
            <a:ext cx="12192000" cy="12192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1670799"/>
            <a:ext cx="838201" cy="422365"/>
          </a:xfrm>
        </p:spPr>
        <p:txBody>
          <a:bodyPr/>
          <a:lstStyle/>
          <a:p>
            <a:pPr rtl="0" eaLnBrk="1" latinLnBrk="0" hangingPunct="1"/>
            <a:r>
              <a:rPr lang="en-US" sz="2000" b="1" kern="1200" dirty="0">
                <a:solidFill>
                  <a:srgbClr val="8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11430000" cy="457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2000" b="1" dirty="0">
                <a:solidFill>
                  <a:srgbClr val="0F4D7B"/>
                </a:solidFill>
              </a:rPr>
              <a:t>Thank you for participating!</a:t>
            </a:r>
          </a:p>
          <a:p>
            <a:pPr marL="0" indent="0" algn="ctr">
              <a:lnSpc>
                <a:spcPct val="70000"/>
              </a:lnSpc>
              <a:buNone/>
            </a:pPr>
            <a:endParaRPr lang="en-US" sz="2000" dirty="0">
              <a:solidFill>
                <a:srgbClr val="0F4D7B"/>
              </a:solidFill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US" sz="2000" dirty="0">
                <a:solidFill>
                  <a:srgbClr val="0F4D7B"/>
                </a:solidFill>
              </a:rPr>
              <a:t>To ask a question, please use the “submit a question” button toward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2000" dirty="0">
                <a:solidFill>
                  <a:srgbClr val="0F4D7B"/>
                </a:solidFill>
              </a:rPr>
              <a:t>the top of the window under the HRSA logo. </a:t>
            </a:r>
          </a:p>
          <a:p>
            <a:pPr marL="0" indent="0" algn="ctr">
              <a:lnSpc>
                <a:spcPct val="70000"/>
              </a:lnSpc>
              <a:buNone/>
            </a:pPr>
            <a:endParaRPr lang="en-US" sz="2000" dirty="0">
              <a:solidFill>
                <a:srgbClr val="0F4D7B"/>
              </a:solidFill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F4D7B"/>
                </a:solidFill>
              </a:rPr>
              <a:t>You can also dial 1-888-790-1897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F4D7B"/>
                </a:solidFill>
              </a:rPr>
              <a:t>Use </a:t>
            </a:r>
            <a:r>
              <a:rPr lang="en-US" sz="2000" dirty="0">
                <a:solidFill>
                  <a:srgbClr val="0F4D7B"/>
                </a:solidFill>
              </a:rPr>
              <a:t>the passcode: “Webcast”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2000" dirty="0">
                <a:solidFill>
                  <a:srgbClr val="0F4D7B"/>
                </a:solidFill>
              </a:rPr>
              <a:t>Please then press *1 to enter the question queue.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2000" dirty="0">
                <a:solidFill>
                  <a:srgbClr val="0F4D7B"/>
                </a:solidFill>
              </a:rPr>
              <a:t>Please mute your computer speakers when asking a question</a:t>
            </a:r>
            <a:r>
              <a:rPr lang="en-US" sz="2000" dirty="0" smtClean="0">
                <a:solidFill>
                  <a:srgbClr val="0F4D7B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F4D7B"/>
                </a:solidFill>
              </a:rPr>
              <a:t/>
            </a:r>
            <a:br>
              <a:rPr lang="en-US" sz="2000" b="1" dirty="0" smtClean="0">
                <a:solidFill>
                  <a:srgbClr val="0F4D7B"/>
                </a:solidFill>
              </a:rPr>
            </a:br>
            <a:r>
              <a:rPr lang="en-US" sz="2000" b="1" dirty="0" smtClean="0">
                <a:solidFill>
                  <a:srgbClr val="0F4D7B"/>
                </a:solidFill>
              </a:rPr>
              <a:t>Please remember to complete today’s survey.</a:t>
            </a:r>
            <a:r>
              <a:rPr lang="en-US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92875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30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1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10515600" cy="838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AIMS Awards Rollout – September 14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55338"/>
            <a:ext cx="11277600" cy="4729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F4D7B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rgbClr val="0F4D7B"/>
                </a:solidFill>
              </a:rPr>
              <a:t>More </a:t>
            </a:r>
            <a:r>
              <a:rPr lang="en-US" sz="4000" b="1" dirty="0">
                <a:solidFill>
                  <a:srgbClr val="0F4D7B"/>
                </a:solidFill>
              </a:rPr>
              <a:t>than $200 </a:t>
            </a:r>
            <a:r>
              <a:rPr lang="en-US" sz="4000" b="1" dirty="0" smtClean="0">
                <a:solidFill>
                  <a:srgbClr val="0F4D7B"/>
                </a:solidFill>
              </a:rPr>
              <a:t>million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F4D7B"/>
                </a:solidFill>
              </a:rPr>
              <a:t> </a:t>
            </a:r>
            <a:r>
              <a:rPr lang="en-US" sz="4000" b="1" dirty="0" smtClean="0">
                <a:solidFill>
                  <a:srgbClr val="0F4D7B"/>
                </a:solidFill>
              </a:rPr>
              <a:t>   to nearly 1,200 Heath Centers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0F4D7B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rgbClr val="0F4D7B"/>
                </a:solidFill>
              </a:rPr>
              <a:t>More than </a:t>
            </a:r>
            <a:r>
              <a:rPr lang="en-US" sz="4000" b="1" dirty="0">
                <a:solidFill>
                  <a:srgbClr val="0F4D7B"/>
                </a:solidFill>
              </a:rPr>
              <a:t>$</a:t>
            </a:r>
            <a:r>
              <a:rPr lang="en-US" sz="4000" b="1" dirty="0" smtClean="0">
                <a:solidFill>
                  <a:srgbClr val="0F4D7B"/>
                </a:solidFill>
              </a:rPr>
              <a:t>3 million</a:t>
            </a:r>
            <a:endParaRPr lang="en-US" sz="4000" b="1" dirty="0">
              <a:solidFill>
                <a:srgbClr val="0F4D7B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F4D7B"/>
                </a:solidFill>
              </a:rPr>
              <a:t>     to </a:t>
            </a:r>
            <a:r>
              <a:rPr lang="en-US" sz="4000" b="1" dirty="0" smtClean="0">
                <a:solidFill>
                  <a:srgbClr val="0F4D7B"/>
                </a:solidFill>
              </a:rPr>
              <a:t>13 </a:t>
            </a:r>
            <a:r>
              <a:rPr lang="en-US" sz="4000" b="1" dirty="0">
                <a:solidFill>
                  <a:srgbClr val="0F4D7B"/>
                </a:solidFill>
              </a:rPr>
              <a:t>rural health </a:t>
            </a:r>
            <a:r>
              <a:rPr lang="en-US" sz="4000" b="1" dirty="0" smtClean="0">
                <a:solidFill>
                  <a:srgbClr val="0F4D7B"/>
                </a:solidFill>
              </a:rPr>
              <a:t>organizations</a:t>
            </a:r>
            <a:endParaRPr lang="en-US" sz="4000" b="1" dirty="0">
              <a:solidFill>
                <a:srgbClr val="0F4D7B"/>
              </a:solidFill>
            </a:endParaRPr>
          </a:p>
          <a:p>
            <a:pPr marL="0" indent="0">
              <a:buNone/>
            </a:pPr>
            <a:endParaRPr lang="en-US" sz="2600" b="1" dirty="0" smtClean="0">
              <a:solidFill>
                <a:srgbClr val="0F4D7B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F4D7B"/>
                </a:solidFill>
              </a:rPr>
              <a:t>Technical </a:t>
            </a:r>
            <a:r>
              <a:rPr lang="en-US" sz="2600" b="1" dirty="0">
                <a:solidFill>
                  <a:srgbClr val="0F4D7B"/>
                </a:solidFill>
              </a:rPr>
              <a:t>Assistance</a:t>
            </a:r>
            <a:r>
              <a:rPr lang="en-US" sz="2600" dirty="0">
                <a:solidFill>
                  <a:srgbClr val="0F4D7B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600" dirty="0">
                <a:hlinkClick r:id="rId2"/>
              </a:rPr>
              <a:t>https://bphc.hrsa.gov/programopportunities/fundingopportunities/supplement/index.html</a:t>
            </a: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sz="4000" b="1" dirty="0">
              <a:solidFill>
                <a:srgbClr val="0F4D7B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52916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35329" t="26865" r="27635" b="4184"/>
          <a:stretch/>
        </p:blipFill>
        <p:spPr bwMode="auto">
          <a:xfrm>
            <a:off x="7393577" y="1155338"/>
            <a:ext cx="3733800" cy="277204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18521" t="43593" r="27066" b="1147"/>
          <a:stretch/>
        </p:blipFill>
        <p:spPr bwMode="auto">
          <a:xfrm>
            <a:off x="8654817" y="3004728"/>
            <a:ext cx="3232785" cy="184531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93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Looking Ahead:  Fiscal Year 2018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177"/>
            <a:ext cx="6781800" cy="1295400"/>
          </a:xfrm>
        </p:spPr>
        <p:txBody>
          <a:bodyPr>
            <a:normAutofit fontScale="77500" lnSpcReduction="20000"/>
          </a:bodyPr>
          <a:lstStyle/>
          <a:p>
            <a:endParaRPr lang="en-US" sz="24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800000"/>
                </a:solidFill>
              </a:rPr>
              <a:t>Fiscal Year 2018 Continuing </a:t>
            </a:r>
            <a:r>
              <a:rPr lang="en-US" sz="4000" b="1" dirty="0">
                <a:solidFill>
                  <a:srgbClr val="800000"/>
                </a:solidFill>
              </a:rPr>
              <a:t>R</a:t>
            </a:r>
            <a:r>
              <a:rPr lang="en-US" sz="4000" b="1" dirty="0" smtClean="0">
                <a:solidFill>
                  <a:srgbClr val="800000"/>
                </a:solidFill>
              </a:rPr>
              <a:t>esolution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800000"/>
                </a:solidFill>
              </a:rPr>
              <a:t> extended through December 8, 2017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55864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45" y="1792877"/>
            <a:ext cx="343114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2668275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kern="0" dirty="0" smtClean="0">
                <a:solidFill>
                  <a:srgbClr val="0F4D7B"/>
                </a:solidFill>
              </a:rPr>
              <a:t>President’s Budget Request = </a:t>
            </a:r>
          </a:p>
          <a:p>
            <a:r>
              <a:rPr lang="en-US" sz="3000" b="1" kern="0" dirty="0" smtClean="0">
                <a:solidFill>
                  <a:srgbClr val="0F4D7B"/>
                </a:solidFill>
              </a:rPr>
              <a:t>$5.1 </a:t>
            </a:r>
            <a:r>
              <a:rPr lang="en-US" sz="3000" b="1" kern="0" dirty="0">
                <a:solidFill>
                  <a:srgbClr val="0F4D7B"/>
                </a:solidFill>
              </a:rPr>
              <a:t>billion </a:t>
            </a:r>
          </a:p>
          <a:p>
            <a:endParaRPr lang="en-US" sz="3000" b="1" kern="0" dirty="0">
              <a:solidFill>
                <a:srgbClr val="0F4D7B"/>
              </a:solidFill>
            </a:endParaRPr>
          </a:p>
          <a:p>
            <a:r>
              <a:rPr lang="en-US" sz="3000" b="1" kern="0" dirty="0">
                <a:solidFill>
                  <a:srgbClr val="0F4D7B"/>
                </a:solidFill>
              </a:rPr>
              <a:t>Proposes to extend current mandatory funding at $3.6 billion annually for FY 2018 and FY 2019</a:t>
            </a:r>
          </a:p>
        </p:txBody>
      </p:sp>
    </p:spTree>
    <p:extLst>
      <p:ext uri="{BB962C8B-B14F-4D97-AF65-F5344CB8AC3E}">
        <p14:creationId xmlns:p14="http://schemas.microsoft.com/office/powerpoint/2010/main" val="15552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9144000" cy="1325563"/>
          </a:xfrm>
        </p:spPr>
        <p:txBody>
          <a:bodyPr>
            <a:normAutofit/>
          </a:bodyPr>
          <a:lstStyle/>
          <a:p>
            <a:pPr algn="ctr" rtl="0" eaLnBrk="1" latinLnBrk="0" hangingPunct="1"/>
            <a:r>
              <a:rPr lang="en-US" b="1" kern="1200" dirty="0" smtClean="0">
                <a:solidFill>
                  <a:srgbClr val="0F4D7B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Compliance Manual Implementation</a:t>
            </a:r>
            <a:endParaRPr lang="en-US" b="1" kern="1200" dirty="0">
              <a:solidFill>
                <a:srgbClr val="0F4D7B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83118"/>
            <a:ext cx="10515600" cy="1219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800000"/>
                </a:solidFill>
              </a:rPr>
              <a:t>Angela Powell					Ernia Hughes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800000"/>
                </a:solidFill>
              </a:rPr>
              <a:t>Director, Office of Southern Health Services 	Director, Office of Northern Health Services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800000"/>
                </a:solidFill>
              </a:rPr>
              <a:t>Bureau </a:t>
            </a:r>
            <a:r>
              <a:rPr lang="en-US" sz="2000" b="1" dirty="0">
                <a:solidFill>
                  <a:srgbClr val="800000"/>
                </a:solidFill>
              </a:rPr>
              <a:t>of Primary Health </a:t>
            </a:r>
            <a:r>
              <a:rPr lang="en-US" sz="2000" b="1" dirty="0" smtClean="0">
                <a:solidFill>
                  <a:srgbClr val="800000"/>
                </a:solidFill>
              </a:rPr>
              <a:t>Care			Bureau of Primary Health Care</a:t>
            </a:r>
            <a:endParaRPr lang="en-US" sz="2000" b="1" dirty="0">
              <a:solidFill>
                <a:srgbClr val="8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</a:rPr>
              <a:t>Health Resources and Services </a:t>
            </a:r>
            <a:r>
              <a:rPr lang="en-US" sz="2000" b="1" dirty="0" smtClean="0">
                <a:solidFill>
                  <a:srgbClr val="800000"/>
                </a:solidFill>
              </a:rPr>
              <a:t>Administration	Health Resources and Services Administration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92875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6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18" y="1885511"/>
            <a:ext cx="4876578" cy="22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9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CM Implementation Details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10363200" cy="4419600"/>
          </a:xfrm>
        </p:spPr>
        <p:txBody>
          <a:bodyPr>
            <a:normAutofit fontScale="92500"/>
          </a:bodyPr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dirty="0" smtClean="0">
                <a:solidFill>
                  <a:srgbClr val="0F4D7B"/>
                </a:solidFill>
              </a:rPr>
              <a:t>Compliance </a:t>
            </a:r>
            <a:r>
              <a:rPr lang="en-US" sz="3900" dirty="0">
                <a:solidFill>
                  <a:srgbClr val="0F4D7B"/>
                </a:solidFill>
              </a:rPr>
              <a:t>Manual effective date:  </a:t>
            </a:r>
            <a:r>
              <a:rPr lang="en-US" sz="3900" dirty="0" smtClean="0">
                <a:solidFill>
                  <a:srgbClr val="800000"/>
                </a:solidFill>
              </a:rPr>
              <a:t>August </a:t>
            </a:r>
            <a:r>
              <a:rPr lang="en-US" sz="3900" dirty="0">
                <a:solidFill>
                  <a:srgbClr val="800000"/>
                </a:solidFill>
              </a:rPr>
              <a:t>28, </a:t>
            </a:r>
            <a:r>
              <a:rPr lang="en-US" sz="3900" dirty="0" smtClean="0">
                <a:solidFill>
                  <a:srgbClr val="800000"/>
                </a:solidFill>
              </a:rPr>
              <a:t>2017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3900" dirty="0">
              <a:solidFill>
                <a:srgbClr val="0F4D7B"/>
              </a:solidFill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rgbClr val="0F4D7B"/>
                </a:solidFill>
              </a:rPr>
              <a:t>Streamlined resource to assist in understanding and demonstrating compliance with Health Center Program and Federal Tort Claims Act </a:t>
            </a:r>
            <a:r>
              <a:rPr lang="en-US" sz="3900" dirty="0" smtClean="0">
                <a:solidFill>
                  <a:srgbClr val="0F4D7B"/>
                </a:solidFill>
              </a:rPr>
              <a:t>deeming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3900" dirty="0" smtClean="0">
              <a:solidFill>
                <a:srgbClr val="0F4D7B"/>
              </a:solidFill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dirty="0" smtClean="0">
                <a:solidFill>
                  <a:srgbClr val="0F4D7B"/>
                </a:solidFill>
              </a:rPr>
              <a:t>Applies </a:t>
            </a:r>
            <a:r>
              <a:rPr lang="en-US" sz="3900" dirty="0">
                <a:solidFill>
                  <a:srgbClr val="0F4D7B"/>
                </a:solidFill>
              </a:rPr>
              <a:t>to all compliance determinations</a:t>
            </a:r>
          </a:p>
          <a:p>
            <a:pPr marL="457200" indent="-457200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F9ECA865-404D-4A57-9AC1-FD3038CC100D}" type="slidenum">
              <a:rPr lang="en-US" sz="1600" b="1" smtClean="0">
                <a:solidFill>
                  <a:schemeClr val="bg1"/>
                </a:solidFill>
              </a:rPr>
              <a:pPr/>
              <a:t>7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838200" y="30728"/>
            <a:ext cx="9749589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CM Implementation Areas of Inquiry 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6645" y="6464583"/>
            <a:ext cx="2743200" cy="365125"/>
          </a:xfrm>
        </p:spPr>
        <p:txBody>
          <a:bodyPr/>
          <a:lstStyle/>
          <a:p>
            <a:fld id="{AC38D48C-20BE-40D5-BBF2-392FF9026E6C}" type="slidenum">
              <a:rPr lang="en-US" sz="1600" b="1" smtClean="0">
                <a:solidFill>
                  <a:schemeClr val="bg1"/>
                </a:solidFill>
              </a:rPr>
              <a:pPr/>
              <a:t>8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832272"/>
            <a:ext cx="86908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F4D7B"/>
                </a:solidFill>
              </a:rPr>
              <a:t>Site Visits</a:t>
            </a:r>
            <a:endParaRPr lang="en-US" sz="3600" dirty="0">
              <a:solidFill>
                <a:srgbClr val="0F4D7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F4D7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F4D7B"/>
                </a:solidFill>
              </a:rPr>
              <a:t>Service Area Competition (SAC) </a:t>
            </a:r>
            <a:r>
              <a:rPr lang="en-US" sz="3600" dirty="0">
                <a:solidFill>
                  <a:srgbClr val="0F4D7B"/>
                </a:solidFill>
              </a:rPr>
              <a:t>Reviews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F4D7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4D7B"/>
                </a:solidFill>
              </a:rPr>
              <a:t>Progressive Action Conditions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F4D7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4D7B"/>
                </a:solidFill>
              </a:rPr>
              <a:t>FTCA Redeeming</a:t>
            </a:r>
          </a:p>
          <a:p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000" dirty="0">
              <a:solidFill>
                <a:srgbClr val="0F4D7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F4D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838200" y="30728"/>
            <a:ext cx="9749589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F4D7B"/>
                </a:solidFill>
                <a:latin typeface="+mn-lt"/>
              </a:rPr>
              <a:t>OSV Alignment with CM </a:t>
            </a:r>
            <a:endParaRPr lang="en-US" sz="4000" b="1" dirty="0">
              <a:solidFill>
                <a:srgbClr val="0F4D7B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7800" y="6505938"/>
            <a:ext cx="2743200" cy="365125"/>
          </a:xfrm>
        </p:spPr>
        <p:txBody>
          <a:bodyPr/>
          <a:lstStyle/>
          <a:p>
            <a:fld id="{AC38D48C-20BE-40D5-BBF2-392FF9026E6C}" type="slidenum">
              <a:rPr lang="en-US" sz="1600" b="1" smtClean="0">
                <a:solidFill>
                  <a:schemeClr val="bg1"/>
                </a:solidFill>
              </a:rPr>
              <a:pPr/>
              <a:t>9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817365"/>
            <a:ext cx="10668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F4D7B"/>
              </a:solidFill>
            </a:endParaRPr>
          </a:p>
          <a:p>
            <a:pPr marL="466725" indent="-4667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F4D7B"/>
                </a:solidFill>
              </a:rPr>
              <a:t>Compliance determinations are based on the CM</a:t>
            </a:r>
          </a:p>
          <a:p>
            <a:pPr marL="346075" indent="-3460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F4D7B"/>
              </a:solidFill>
            </a:endParaRPr>
          </a:p>
          <a:p>
            <a:pPr marL="522288" indent="-5222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F4D7B"/>
                </a:solidFill>
              </a:rPr>
              <a:t>Continue </a:t>
            </a:r>
            <a:r>
              <a:rPr lang="en-US" sz="3600" dirty="0">
                <a:solidFill>
                  <a:srgbClr val="0F4D7B"/>
                </a:solidFill>
              </a:rPr>
              <a:t>use of current Site Visit </a:t>
            </a:r>
            <a:r>
              <a:rPr lang="en-US" sz="3600" dirty="0" smtClean="0">
                <a:solidFill>
                  <a:srgbClr val="0F4D7B"/>
                </a:solidFill>
              </a:rPr>
              <a:t>Guide</a:t>
            </a:r>
          </a:p>
          <a:p>
            <a:pPr marL="914400" lvl="1" indent="-447675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800000"/>
                </a:solidFill>
              </a:rPr>
              <a:t>New Site Visit Protocol aligned with CM effective </a:t>
            </a:r>
            <a:r>
              <a:rPr lang="en-US" sz="2800" b="1" dirty="0" smtClean="0">
                <a:solidFill>
                  <a:srgbClr val="800000"/>
                </a:solidFill>
              </a:rPr>
              <a:t>January 2018</a:t>
            </a:r>
          </a:p>
          <a:p>
            <a:pPr marL="571500" indent="-571500" defTabSz="80486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F4D7B"/>
              </a:solidFill>
            </a:endParaRPr>
          </a:p>
          <a:p>
            <a:pPr marL="466725" indent="-466725" defTabSz="8048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F4D7B"/>
                </a:solidFill>
              </a:rPr>
              <a:t>OSV </a:t>
            </a:r>
            <a:r>
              <a:rPr lang="en-US" sz="3600" dirty="0">
                <a:solidFill>
                  <a:srgbClr val="0F4D7B"/>
                </a:solidFill>
              </a:rPr>
              <a:t>reports</a:t>
            </a:r>
          </a:p>
          <a:p>
            <a:pPr lvl="2" indent="-447675" defTabSz="804863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800000"/>
                </a:solidFill>
              </a:rPr>
              <a:t>HSOs </a:t>
            </a:r>
            <a:r>
              <a:rPr lang="en-US" sz="2800" dirty="0">
                <a:solidFill>
                  <a:srgbClr val="800000"/>
                </a:solidFill>
              </a:rPr>
              <a:t>Staff ensuring noncompliance findings are consistent with CM </a:t>
            </a:r>
          </a:p>
          <a:p>
            <a:pPr lvl="2" indent="-447675" defTabSz="8048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</a:rPr>
              <a:t>Action steps refer to CM “Demonstrating Compliance” elements</a:t>
            </a:r>
          </a:p>
          <a:p>
            <a:pPr marL="914400" lvl="5" indent="-447675" defTabSz="8048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</a:rPr>
              <a:t>No longer include prescriptive narrative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000" dirty="0">
              <a:solidFill>
                <a:srgbClr val="0F4D7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F4D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[Presentation Title]&amp;#x0D;&amp;#x0A;[Date]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[Slide Header]&amp;#x0D;&amp;#x0A;[Subheading] &amp;quot;&quot;/&gt;&lt;property id=&quot;20307&quot; value=&quot;262&quot;/&gt;&lt;/object&gt;&lt;object type=&quot;3&quot; unique_id=&quot;10023&quot;&gt;&lt;property id=&quot;20148&quot; value=&quot;5&quot;/&gt;&lt;property id=&quot;20300&quot; value=&quot;Slide 3 - &amp;quot;Contact Information (last slide)&amp;#x0D;&amp;#x0A;&amp;quot;&quot;/&gt;&lt;property id=&quot;20307&quot; value=&quot;263&quot;/&gt;&lt;/object&gt;&lt;/object&gt;&lt;object type=&quot;8&quot; unique_id=&quot;1001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98BADFF84D7F4EB175737AF686FC50" ma:contentTypeVersion="4" ma:contentTypeDescription="Create a new document." ma:contentTypeScope="" ma:versionID="d3662c976abf04ec6538b6d1665fb888">
  <xsd:schema xmlns:xsd="http://www.w3.org/2001/XMLSchema" xmlns:xs="http://www.w3.org/2001/XMLSchema" xmlns:p="http://schemas.microsoft.com/office/2006/metadata/properties" xmlns:ns2="e4fda478-5d23-4ed9-829c-32c62cbe6bd3" targetNamespace="http://schemas.microsoft.com/office/2006/metadata/properties" ma:root="true" ma:fieldsID="a03ab0c6d21a64bb7bbc018ed2c1ae55" ns2:_="">
    <xsd:import namespace="e4fda478-5d23-4ed9-829c-32c62cbe6bd3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2:Aspect_x0020_Ratio" minOccurs="0"/>
                <xsd:element ref="ns2:Progra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da478-5d23-4ed9-829c-32c62cbe6bd3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default="2016" ma:format="Dropdown" ma:internalName="Year">
      <xsd:simpleType>
        <xsd:restriction base="dms:Choice">
          <xsd:enumeration value="2017"/>
          <xsd:enumeration value="2016"/>
        </xsd:restriction>
      </xsd:simpleType>
    </xsd:element>
    <xsd:element name="Aspect_x0020_Ratio" ma:index="9" nillable="true" ma:displayName="Aspect Ratio" ma:default="16:9" ma:format="Dropdown" ma:internalName="Aspect_x0020_Ratio">
      <xsd:simpleType>
        <xsd:restriction base="dms:Choice">
          <xsd:enumeration value="16:9"/>
          <xsd:enumeration value="4:3"/>
          <xsd:enumeration value="Other"/>
        </xsd:restriction>
      </xsd:simpleType>
    </xsd:element>
    <xsd:element name="Program" ma:index="10" nillable="true" ma:displayName="Program" ma:default="1. HRSA" ma:format="Dropdown" ma:internalName="Program">
      <xsd:simpleType>
        <xsd:restriction base="dms:Choice">
          <xsd:enumeration value="1. HRSA"/>
          <xsd:enumeration value="2.  Bureaus"/>
          <xsd:enumeration value="3.  Offic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pect_x0020_Ratio xmlns="e4fda478-5d23-4ed9-829c-32c62cbe6bd3">16:9</Aspect_x0020_Ratio>
    <Year xmlns="e4fda478-5d23-4ed9-829c-32c62cbe6bd3">2017</Year>
    <Program xmlns="e4fda478-5d23-4ed9-829c-32c62cbe6bd3">2.  Bureaus</Program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57F59-7F8C-4CB7-92F6-D656D19118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fda478-5d23-4ed9-829c-32c62cbe6b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C063F4-A38C-4944-ADB5-7EC94D5A671A}">
  <ds:schemaRefs>
    <ds:schemaRef ds:uri="http://purl.org/dc/terms/"/>
    <ds:schemaRef ds:uri="http://purl.org/dc/dcmitype/"/>
    <ds:schemaRef ds:uri="http://schemas.microsoft.com/office/2006/documentManagement/types"/>
    <ds:schemaRef ds:uri="e4fda478-5d23-4ed9-829c-32c62cbe6bd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C62F50-05E8-4350-B473-EFA56DCFE0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1431</TotalTime>
  <Words>1285</Words>
  <Application>Microsoft Office PowerPoint</Application>
  <PresentationFormat>Widescreen</PresentationFormat>
  <Paragraphs>291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Corbel</vt:lpstr>
      <vt:lpstr>Courier New</vt:lpstr>
      <vt:lpstr>Wingdings</vt:lpstr>
      <vt:lpstr>Custom Design</vt:lpstr>
      <vt:lpstr>Office Theme</vt:lpstr>
      <vt:lpstr>Bureau of Primary Health Care All-Programs Webcast September 27, 2017</vt:lpstr>
      <vt:lpstr>Agenda</vt:lpstr>
      <vt:lpstr>Month In Review</vt:lpstr>
      <vt:lpstr>AIMS Awards Rollout – September 14</vt:lpstr>
      <vt:lpstr>Looking Ahead:  Fiscal Year 2018</vt:lpstr>
      <vt:lpstr>Compliance Manual Implementation</vt:lpstr>
      <vt:lpstr>CM Implementation Details</vt:lpstr>
      <vt:lpstr>CM Implementation Areas of Inquiry </vt:lpstr>
      <vt:lpstr>OSV Alignment with CM </vt:lpstr>
      <vt:lpstr>Compliance Assessment</vt:lpstr>
      <vt:lpstr>CY 18 FTCA Deeming</vt:lpstr>
      <vt:lpstr>Streamline Federal Tort Claims Act (FTCA) Deeming</vt:lpstr>
      <vt:lpstr>How to access</vt:lpstr>
      <vt:lpstr>Where to go for assistance</vt:lpstr>
      <vt:lpstr>PowerPoint Presentation</vt:lpstr>
      <vt:lpstr>Health Workforce Connector</vt:lpstr>
      <vt:lpstr>Connector Site Profile</vt:lpstr>
      <vt:lpstr>Health Center Snapshot</vt:lpstr>
      <vt:lpstr>How to Update your Profile and Post Jobs</vt:lpstr>
      <vt:lpstr>Programportal.hrsa.gov</vt:lpstr>
      <vt:lpstr>Manage Site Profile</vt:lpstr>
      <vt:lpstr>Site Headline and Description</vt:lpstr>
      <vt:lpstr>Site Details</vt:lpstr>
      <vt:lpstr>Manage Current Job Openings</vt:lpstr>
      <vt:lpstr>  </vt:lpstr>
      <vt:lpstr>Additional Position Details</vt:lpstr>
      <vt:lpstr>Connector.hrsa.gov</vt:lpstr>
      <vt:lpstr>What’s coming next?</vt:lpstr>
      <vt:lpstr>Collaborate With Us</vt:lpstr>
      <vt:lpstr>Q&amp;A</vt:lpstr>
    </vt:vector>
  </TitlesOfParts>
  <Company>HRSA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HRSA Strategic Planning &amp; Performance</dc:title>
  <dc:creator>Krissy McBoyle</dc:creator>
  <cp:lastModifiedBy>Vernita Todd</cp:lastModifiedBy>
  <cp:revision>144</cp:revision>
  <dcterms:created xsi:type="dcterms:W3CDTF">2015-04-01T01:31:28Z</dcterms:created>
  <dcterms:modified xsi:type="dcterms:W3CDTF">2017-10-19T20:36:11Z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0x010100B598BADFF84D7F4EB175737AF686FC50</vt:lpwstr>
  </property>
</Properties>
</file>