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61" r:id="rId3"/>
    <p:sldId id="259" r:id="rId4"/>
    <p:sldId id="260"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3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BAEAE1-4847-4DB3-B4CA-61D3D18E1C9E}" type="datetimeFigureOut">
              <a:rPr lang="en-US" smtClean="0"/>
              <a:t>1/19/2018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BF7364-8295-4B1F-9867-8BEBD1DCB4FD}" type="slidenum">
              <a:rPr lang="en-US" smtClean="0"/>
              <a:t>‹#›</a:t>
            </a:fld>
            <a:endParaRPr lang="en-US"/>
          </a:p>
        </p:txBody>
      </p:sp>
    </p:spTree>
    <p:extLst>
      <p:ext uri="{BB962C8B-B14F-4D97-AF65-F5344CB8AC3E}">
        <p14:creationId xmlns:p14="http://schemas.microsoft.com/office/powerpoint/2010/main" val="23748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emailed Lisha about any suggestions she might have for a SNF tool,</a:t>
            </a:r>
            <a:r>
              <a:rPr lang="en-US" baseline="0" dirty="0" smtClean="0"/>
              <a:t> awaiting response.  Built this slide as the potential start of some talking points on this during the meeting.  Pauline is going to take this to her next SNF meeting in November.  </a:t>
            </a:r>
            <a:endParaRPr lang="en-US" dirty="0"/>
          </a:p>
        </p:txBody>
      </p:sp>
      <p:sp>
        <p:nvSpPr>
          <p:cNvPr id="4" name="Slide Number Placeholder 3"/>
          <p:cNvSpPr>
            <a:spLocks noGrp="1"/>
          </p:cNvSpPr>
          <p:nvPr>
            <p:ph type="sldNum" sz="quarter" idx="10"/>
          </p:nvPr>
        </p:nvSpPr>
        <p:spPr/>
        <p:txBody>
          <a:bodyPr/>
          <a:lstStyle/>
          <a:p>
            <a:fld id="{74B60785-9338-114B-891F-4D52A71C2C76}"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644388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8AB2E955-1FCD-504A-A4D9-17915D554538}" type="datetimeFigureOut">
              <a:rPr lang="en-US" smtClean="0">
                <a:solidFill>
                  <a:srgbClr val="808080">
                    <a:lumMod val="60000"/>
                    <a:lumOff val="40000"/>
                  </a:srgbClr>
                </a:solidFill>
              </a:rPr>
              <a:pPr/>
              <a:t>1/19/2018</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1832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1/19/2018</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
        <p:nvSpPr>
          <p:cNvPr id="8" name="Text Placeholder 7"/>
          <p:cNvSpPr>
            <a:spLocks noGrp="1"/>
          </p:cNvSpPr>
          <p:nvPr>
            <p:ph type="body" sz="quarter" idx="13"/>
          </p:nvPr>
        </p:nvSpPr>
        <p:spPr>
          <a:xfrm>
            <a:off x="693056" y="1369786"/>
            <a:ext cx="7993741" cy="589641"/>
          </a:xfrm>
        </p:spPr>
        <p:txBody>
          <a:bodyPr>
            <a:noAutofit/>
          </a:bodyPr>
          <a:lstStyle>
            <a:lvl1pPr>
              <a:defRPr sz="2400" cap="all">
                <a:solidFill>
                  <a:schemeClr val="accent3"/>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02209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1/19/2018</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8176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1/19/2018</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108809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1/19/2018</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2857051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8AB2E955-1FCD-504A-A4D9-17915D554538}" type="datetimeFigureOut">
              <a:rPr lang="en-US" smtClean="0">
                <a:solidFill>
                  <a:srgbClr val="808080">
                    <a:lumMod val="60000"/>
                    <a:lumOff val="40000"/>
                  </a:srgbClr>
                </a:solidFill>
              </a:rPr>
              <a:pPr defTabSz="457200"/>
              <a:t>1/19/2018</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3704814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8"/>
        </a:buBlip>
        <a:defRPr sz="1600" kern="1200" cap="none" baseline="0">
          <a:solidFill>
            <a:schemeClr val="tx1"/>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chemeClr val="tx1"/>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chemeClr val="tx1"/>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chemeClr val="tx1"/>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Word_Document2.docx"/></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Microsoft_Word_Document3.doc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package" Target="../embeddings/Microsoft_Word_Document4.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557" y="162046"/>
            <a:ext cx="7041240" cy="671331"/>
          </a:xfrm>
        </p:spPr>
        <p:txBody>
          <a:bodyPr/>
          <a:lstStyle/>
          <a:p>
            <a:r>
              <a:rPr lang="en-US" dirty="0" smtClean="0">
                <a:latin typeface="+mn-lt"/>
              </a:rPr>
              <a:t>Snf train tool</a:t>
            </a:r>
            <a:endParaRPr lang="en-US"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3354605648"/>
              </p:ext>
            </p:extLst>
          </p:nvPr>
        </p:nvGraphicFramePr>
        <p:xfrm>
          <a:off x="445856" y="1273214"/>
          <a:ext cx="8153400" cy="1134319"/>
        </p:xfrm>
        <a:graphic>
          <a:graphicData uri="http://schemas.openxmlformats.org/drawingml/2006/table">
            <a:tbl>
              <a:tblPr firstRow="1" firstCol="1" bandRow="1"/>
              <a:tblGrid>
                <a:gridCol w="1219200"/>
                <a:gridCol w="1143000"/>
                <a:gridCol w="1524000"/>
                <a:gridCol w="1676400"/>
                <a:gridCol w="1295400"/>
                <a:gridCol w="1295400"/>
              </a:tblGrid>
              <a:tr h="693624">
                <a:tc>
                  <a:txBody>
                    <a:bodyPr/>
                    <a:lstStyle/>
                    <a:p>
                      <a:pPr marL="0" marR="0" algn="ctr">
                        <a:lnSpc>
                          <a:spcPct val="115000"/>
                        </a:lnSpc>
                        <a:spcBef>
                          <a:spcPts val="0"/>
                        </a:spcBef>
                        <a:spcAft>
                          <a:spcPts val="0"/>
                        </a:spcAft>
                      </a:pPr>
                      <a:r>
                        <a:rPr lang="en-US" sz="1100" b="1" i="0" dirty="0">
                          <a:solidFill>
                            <a:schemeClr val="tx1">
                              <a:lumMod val="50000"/>
                            </a:schemeClr>
                          </a:solidFill>
                          <a:effectLst/>
                          <a:latin typeface="Calibri"/>
                          <a:ea typeface="Calibri"/>
                          <a:cs typeface="Times New Roman"/>
                        </a:rPr>
                        <a:t>Transport</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Car (Non-ambulance)</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BLS  (2 EMT Team)</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ALS (1 EMT, 1 Paramedic)</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CCT (EMT/Paramedics &amp; RN)</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79646"/>
                    </a:solidFill>
                  </a:tcPr>
                </a:tc>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Specialized (Staffed</a:t>
                      </a:r>
                      <a:r>
                        <a:rPr lang="en-US" sz="1100" b="1" i="0" baseline="0" dirty="0" smtClean="0">
                          <a:solidFill>
                            <a:schemeClr val="tx1">
                              <a:lumMod val="50000"/>
                            </a:schemeClr>
                          </a:solidFill>
                          <a:effectLst/>
                          <a:latin typeface="Calibri"/>
                          <a:ea typeface="Calibri"/>
                          <a:cs typeface="Times New Roman"/>
                        </a:rPr>
                        <a:t> depending on need)</a:t>
                      </a:r>
                      <a:endParaRPr lang="en-US" sz="110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0000"/>
                    </a:solidFill>
                  </a:tcPr>
                </a:tc>
              </a:tr>
              <a:tr h="440695">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Mobility</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Car/Wheelchair</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Wheelchair/Stretcher</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Wheelchair/Stretcher</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Stretcher/Immobile</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Stretcher/ Immobile/</a:t>
                      </a:r>
                      <a:r>
                        <a:rPr lang="en-US" sz="1100" b="0" i="0" dirty="0" smtClean="0">
                          <a:solidFill>
                            <a:schemeClr val="tx1">
                              <a:lumMod val="50000"/>
                            </a:schemeClr>
                          </a:solidFill>
                          <a:effectLst/>
                          <a:latin typeface="Calibri"/>
                          <a:ea typeface="Calibri"/>
                          <a:cs typeface="Times New Roman"/>
                        </a:rPr>
                        <a:t>Bariatric</a:t>
                      </a:r>
                      <a:endParaRPr lang="en-US" sz="1100" b="0"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40958980"/>
              </p:ext>
            </p:extLst>
          </p:nvPr>
        </p:nvGraphicFramePr>
        <p:xfrm>
          <a:off x="445856" y="2407535"/>
          <a:ext cx="8153400" cy="2075099"/>
        </p:xfrm>
        <a:graphic>
          <a:graphicData uri="http://schemas.openxmlformats.org/drawingml/2006/table">
            <a:tbl>
              <a:tblPr firstRow="1" firstCol="1" bandRow="1"/>
              <a:tblGrid>
                <a:gridCol w="1219200"/>
                <a:gridCol w="1143000"/>
                <a:gridCol w="1524000"/>
                <a:gridCol w="1676400"/>
                <a:gridCol w="1295400"/>
                <a:gridCol w="1295400"/>
              </a:tblGrid>
              <a:tr h="1111169">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Monitoring Level/</a:t>
                      </a:r>
                    </a:p>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Stability</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Routine</a:t>
                      </a:r>
                      <a:r>
                        <a:rPr lang="en-US" sz="1100" baseline="0" dirty="0" smtClean="0">
                          <a:solidFill>
                            <a:schemeClr val="tx1">
                              <a:lumMod val="50000"/>
                            </a:schemeClr>
                          </a:solidFill>
                          <a:effectLst/>
                          <a:latin typeface="Calibri"/>
                          <a:ea typeface="Calibri"/>
                          <a:cs typeface="Times New Roman"/>
                        </a:rPr>
                        <a:t> Vitals</a:t>
                      </a:r>
                      <a:r>
                        <a:rPr lang="en-US" sz="1100" dirty="0">
                          <a:solidFill>
                            <a:schemeClr val="tx1">
                              <a:lumMod val="50000"/>
                            </a:schemeClr>
                          </a:solidFill>
                          <a:effectLst/>
                          <a:latin typeface="Calibri"/>
                          <a:ea typeface="Calibri"/>
                          <a:cs typeface="Times New Roman"/>
                        </a:rPr>
                        <a:t>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Routine Vitals + O2 sat;</a:t>
                      </a:r>
                    </a:p>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Moderately</a:t>
                      </a:r>
                      <a:r>
                        <a:rPr lang="en-US" sz="1100" baseline="0" dirty="0" smtClean="0">
                          <a:solidFill>
                            <a:schemeClr val="tx1">
                              <a:lumMod val="50000"/>
                            </a:schemeClr>
                          </a:solidFill>
                          <a:effectLst/>
                          <a:latin typeface="Calibri"/>
                          <a:ea typeface="Calibri"/>
                          <a:cs typeface="Times New Roman"/>
                        </a:rPr>
                        <a:t> stable</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Frequent</a:t>
                      </a:r>
                      <a:r>
                        <a:rPr lang="en-US" sz="1100" baseline="0" dirty="0" smtClean="0">
                          <a:solidFill>
                            <a:schemeClr val="tx1">
                              <a:lumMod val="50000"/>
                            </a:schemeClr>
                          </a:solidFill>
                          <a:effectLst/>
                          <a:latin typeface="Calibri"/>
                          <a:ea typeface="Calibri"/>
                          <a:cs typeface="Times New Roman"/>
                        </a:rPr>
                        <a:t> Vitals + Cardiac Monitoring; Interventions possible</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Continuous; changing</a:t>
                      </a:r>
                      <a:r>
                        <a:rPr lang="en-US" sz="1100" baseline="0" dirty="0" smtClean="0">
                          <a:solidFill>
                            <a:schemeClr val="tx1">
                              <a:lumMod val="50000"/>
                            </a:schemeClr>
                          </a:solidFill>
                          <a:effectLst/>
                          <a:latin typeface="Calibri"/>
                          <a:ea typeface="Calibri"/>
                          <a:cs typeface="Times New Roman"/>
                        </a:rPr>
                        <a:t> status; Interventions probable</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aseline="0" dirty="0" smtClean="0">
                          <a:solidFill>
                            <a:schemeClr val="tx1">
                              <a:lumMod val="50000"/>
                            </a:schemeClr>
                          </a:solidFill>
                          <a:effectLst/>
                          <a:latin typeface="Calibri"/>
                          <a:ea typeface="Calibri"/>
                          <a:cs typeface="Times New Roman"/>
                        </a:rPr>
                        <a:t>Specialized OR requirements; Equipment or Scarce resources; Complexity</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390037">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Pharmacy</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tx1">
                              <a:lumMod val="50000"/>
                            </a:schemeClr>
                          </a:solidFill>
                          <a:effectLst/>
                          <a:latin typeface="Calibri"/>
                          <a:ea typeface="Calibri"/>
                          <a:cs typeface="Times New Roman"/>
                        </a:rPr>
                        <a:t>PO Meds</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tx1">
                              <a:lumMod val="50000"/>
                            </a:schemeClr>
                          </a:solidFill>
                          <a:effectLst/>
                          <a:latin typeface="Calibri"/>
                          <a:ea typeface="Calibri"/>
                          <a:cs typeface="Times New Roman"/>
                        </a:rPr>
                        <a:t>IV Lock</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tx1">
                              <a:lumMod val="50000"/>
                            </a:schemeClr>
                          </a:solidFill>
                          <a:effectLst/>
                          <a:latin typeface="Calibri"/>
                          <a:ea typeface="Calibri"/>
                          <a:cs typeface="Times New Roman"/>
                        </a:rPr>
                        <a:t>IV </a:t>
                      </a:r>
                      <a:r>
                        <a:rPr lang="en-US" sz="1100" dirty="0" smtClean="0">
                          <a:solidFill>
                            <a:schemeClr val="tx1">
                              <a:lumMod val="50000"/>
                            </a:schemeClr>
                          </a:solidFill>
                          <a:effectLst/>
                          <a:latin typeface="Calibri"/>
                          <a:ea typeface="Calibri"/>
                          <a:cs typeface="Times New Roman"/>
                        </a:rPr>
                        <a:t>Fluids – IV</a:t>
                      </a:r>
                      <a:r>
                        <a:rPr lang="en-US" sz="1100" baseline="0" dirty="0" smtClean="0">
                          <a:solidFill>
                            <a:schemeClr val="tx1">
                              <a:lumMod val="50000"/>
                            </a:schemeClr>
                          </a:solidFill>
                          <a:effectLst/>
                          <a:latin typeface="Calibri"/>
                          <a:ea typeface="Calibri"/>
                          <a:cs typeface="Times New Roman"/>
                        </a:rPr>
                        <a:t> Drip without titration</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Titrated</a:t>
                      </a:r>
                      <a:r>
                        <a:rPr lang="en-US" sz="1100" baseline="0" dirty="0" smtClean="0">
                          <a:solidFill>
                            <a:schemeClr val="tx1">
                              <a:lumMod val="50000"/>
                            </a:schemeClr>
                          </a:solidFill>
                          <a:effectLst/>
                          <a:latin typeface="Calibri"/>
                          <a:ea typeface="Calibri"/>
                          <a:cs typeface="Times New Roman"/>
                        </a:rPr>
                        <a:t> IV Drip; TPN Dependent</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chemeClr val="tx1">
                              <a:lumMod val="50000"/>
                            </a:schemeClr>
                          </a:solidFill>
                          <a:effectLst/>
                          <a:latin typeface="Calibri"/>
                          <a:ea typeface="Calibri"/>
                          <a:cs typeface="Times New Roman"/>
                        </a:rPr>
                        <a:t>IV Drip </a:t>
                      </a:r>
                      <a:r>
                        <a:rPr lang="en-US" sz="1100" dirty="0" smtClean="0">
                          <a:solidFill>
                            <a:schemeClr val="tx1">
                              <a:lumMod val="50000"/>
                            </a:schemeClr>
                          </a:solidFill>
                          <a:effectLst/>
                          <a:latin typeface="Calibri"/>
                          <a:ea typeface="Calibri"/>
                          <a:cs typeface="Times New Roman"/>
                        </a:rPr>
                        <a:t>≥2,</a:t>
                      </a:r>
                      <a:r>
                        <a:rPr lang="en-US" sz="1100" baseline="0" dirty="0" smtClean="0">
                          <a:solidFill>
                            <a:schemeClr val="tx1">
                              <a:lumMod val="50000"/>
                            </a:schemeClr>
                          </a:solidFill>
                          <a:effectLst/>
                          <a:latin typeface="Calibri"/>
                          <a:ea typeface="Calibri"/>
                          <a:cs typeface="Times New Roman"/>
                        </a:rPr>
                        <a:t> </a:t>
                      </a:r>
                      <a:r>
                        <a:rPr lang="en-US" sz="1100" u="none" dirty="0" smtClean="0">
                          <a:solidFill>
                            <a:schemeClr val="tx1">
                              <a:lumMod val="50000"/>
                            </a:schemeClr>
                          </a:solidFill>
                          <a:effectLst/>
                          <a:latin typeface="Calibri"/>
                          <a:ea typeface="Calibri"/>
                          <a:cs typeface="Times New Roman"/>
                        </a:rPr>
                        <a:t>type</a:t>
                      </a:r>
                      <a:r>
                        <a:rPr lang="en-US" sz="1100" u="none" baseline="0" dirty="0" smtClean="0">
                          <a:solidFill>
                            <a:schemeClr val="tx1">
                              <a:lumMod val="50000"/>
                            </a:schemeClr>
                          </a:solidFill>
                          <a:effectLst/>
                          <a:latin typeface="Calibri"/>
                          <a:ea typeface="Calibri"/>
                          <a:cs typeface="Times New Roman"/>
                        </a:rPr>
                        <a:t> and monitoring </a:t>
                      </a:r>
                    </a:p>
                    <a:p>
                      <a:pPr marL="0" marR="0" algn="ctr">
                        <a:lnSpc>
                          <a:spcPct val="115000"/>
                        </a:lnSpc>
                        <a:spcBef>
                          <a:spcPts val="0"/>
                        </a:spcBef>
                        <a:spcAft>
                          <a:spcPts val="0"/>
                        </a:spcAft>
                      </a:pPr>
                      <a:r>
                        <a:rPr lang="en-US" sz="1100" u="none" baseline="0" dirty="0" smtClean="0">
                          <a:solidFill>
                            <a:schemeClr val="tx1">
                              <a:lumMod val="50000"/>
                            </a:schemeClr>
                          </a:solidFill>
                          <a:effectLst/>
                          <a:latin typeface="Calibri"/>
                          <a:ea typeface="Calibri"/>
                          <a:cs typeface="Times New Roman"/>
                        </a:rPr>
                        <a:t>requirement</a:t>
                      </a: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374100">
                <a:tc>
                  <a:txBody>
                    <a:bodyPr/>
                    <a:lstStyle/>
                    <a:p>
                      <a:pPr marL="0" marR="0" algn="ctr">
                        <a:lnSpc>
                          <a:spcPct val="115000"/>
                        </a:lnSpc>
                        <a:spcBef>
                          <a:spcPts val="0"/>
                        </a:spcBef>
                        <a:spcAft>
                          <a:spcPts val="0"/>
                        </a:spcAft>
                      </a:pPr>
                      <a:r>
                        <a:rPr lang="en-US" sz="1100" b="1" i="0" dirty="0" smtClean="0">
                          <a:solidFill>
                            <a:schemeClr val="tx1">
                              <a:lumMod val="50000"/>
                            </a:schemeClr>
                          </a:solidFill>
                          <a:effectLst/>
                          <a:latin typeface="Calibri"/>
                          <a:ea typeface="Calibri"/>
                          <a:cs typeface="Times New Roman"/>
                        </a:rPr>
                        <a:t>Isolation Status</a:t>
                      </a:r>
                      <a:endParaRPr lang="en-US" sz="1100" b="1" i="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10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chemeClr val="tx1">
                        <a:lumMod val="65000"/>
                        <a:lumOff val="35000"/>
                      </a:schemeClr>
                    </a:solidFill>
                  </a:tcPr>
                </a:tc>
                <a:tc gridSpan="3">
                  <a:txBody>
                    <a:bodyPr/>
                    <a:lstStyle/>
                    <a:p>
                      <a:pPr marL="0" marR="0" algn="ctr">
                        <a:lnSpc>
                          <a:spcPct val="115000"/>
                        </a:lnSpc>
                        <a:spcBef>
                          <a:spcPts val="0"/>
                        </a:spcBef>
                        <a:spcAft>
                          <a:spcPts val="0"/>
                        </a:spcAft>
                      </a:pPr>
                      <a:r>
                        <a:rPr lang="en-US" sz="1100" b="0" dirty="0" smtClean="0">
                          <a:solidFill>
                            <a:schemeClr val="tx1">
                              <a:lumMod val="50000"/>
                            </a:schemeClr>
                          </a:solidFill>
                          <a:effectLst/>
                          <a:latin typeface="Calibri"/>
                          <a:ea typeface="Calibri"/>
                          <a:cs typeface="Times New Roman"/>
                        </a:rPr>
                        <a:t>BASED</a:t>
                      </a:r>
                      <a:r>
                        <a:rPr lang="en-US" sz="1100" b="0" baseline="0" dirty="0" smtClean="0">
                          <a:solidFill>
                            <a:schemeClr val="tx1">
                              <a:lumMod val="50000"/>
                            </a:schemeClr>
                          </a:solidFill>
                          <a:effectLst/>
                          <a:latin typeface="Calibri"/>
                          <a:ea typeface="Calibri"/>
                          <a:cs typeface="Times New Roman"/>
                        </a:rPr>
                        <a:t> ON MEDICAL NEED</a:t>
                      </a:r>
                      <a:endParaRPr lang="en-US" sz="1100" b="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0" dirty="0" smtClean="0">
                          <a:solidFill>
                            <a:schemeClr val="tx1">
                              <a:lumMod val="50000"/>
                            </a:schemeClr>
                          </a:solidFill>
                          <a:effectLst/>
                          <a:latin typeface="Calibri"/>
                          <a:ea typeface="Calibri"/>
                          <a:cs typeface="Times New Roman"/>
                        </a:rPr>
                        <a:t>Highly Infectious</a:t>
                      </a:r>
                      <a:r>
                        <a:rPr lang="en-US" sz="1100" b="0" baseline="0" dirty="0" smtClean="0">
                          <a:solidFill>
                            <a:schemeClr val="tx1">
                              <a:lumMod val="50000"/>
                            </a:schemeClr>
                          </a:solidFill>
                          <a:effectLst/>
                          <a:latin typeface="Calibri"/>
                          <a:ea typeface="Calibri"/>
                          <a:cs typeface="Times New Roman"/>
                        </a:rPr>
                        <a:t> Patient</a:t>
                      </a:r>
                      <a:endParaRPr lang="en-US" sz="1100" b="0" dirty="0">
                        <a:solidFill>
                          <a:schemeClr val="tx1">
                            <a:lumMod val="50000"/>
                          </a:schemeClr>
                        </a:solidFill>
                        <a:effectLst/>
                        <a:latin typeface="Calibri"/>
                        <a:ea typeface="Calibri"/>
                        <a:cs typeface="Times New Roman"/>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9879565"/>
              </p:ext>
            </p:extLst>
          </p:nvPr>
        </p:nvGraphicFramePr>
        <p:xfrm>
          <a:off x="445855" y="4490977"/>
          <a:ext cx="8153401" cy="2231868"/>
        </p:xfrm>
        <a:graphic>
          <a:graphicData uri="http://schemas.openxmlformats.org/drawingml/2006/table">
            <a:tbl>
              <a:tblPr firstRow="1" firstCol="1" bandRow="1"/>
              <a:tblGrid>
                <a:gridCol w="1207911"/>
                <a:gridCol w="1132417"/>
                <a:gridCol w="5813073"/>
              </a:tblGrid>
              <a:tr h="185195">
                <a:tc rowSpan="3">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Life Support</a:t>
                      </a:r>
                      <a:endParaRPr lang="en-US" sz="1100" dirty="0">
                        <a:solidFill>
                          <a:schemeClr val="tx1">
                            <a:lumMod val="50000"/>
                          </a:schemeClr>
                        </a:solidFill>
                        <a:effectLst/>
                        <a:latin typeface="Calibri"/>
                        <a:ea typeface="Calibri"/>
                        <a:cs typeface="Times New Roman"/>
                      </a:endParaRPr>
                    </a:p>
                  </a:txBody>
                  <a:tcPr marL="65662" marR="65662"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Minimal =</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O2;</a:t>
                      </a:r>
                      <a:r>
                        <a:rPr lang="en-US" sz="1100" baseline="0" dirty="0" smtClean="0">
                          <a:solidFill>
                            <a:schemeClr val="tx1">
                              <a:lumMod val="50000"/>
                            </a:schemeClr>
                          </a:solidFill>
                          <a:effectLst/>
                          <a:latin typeface="Calibri"/>
                          <a:ea typeface="Calibri"/>
                          <a:cs typeface="Times New Roman"/>
                        </a:rPr>
                        <a:t> peripheral IV; </a:t>
                      </a:r>
                      <a:r>
                        <a:rPr lang="en-US" sz="1100" b="0" baseline="0" dirty="0" smtClean="0">
                          <a:solidFill>
                            <a:schemeClr val="tx1">
                              <a:lumMod val="50000"/>
                            </a:schemeClr>
                          </a:solidFill>
                          <a:effectLst/>
                          <a:latin typeface="Calibri"/>
                          <a:ea typeface="Calibri"/>
                          <a:cs typeface="Times New Roman"/>
                        </a:rPr>
                        <a:t>Trach (non-vent and does not require deep suction during transport)</a:t>
                      </a:r>
                      <a:endParaRPr lang="en-US" sz="1100" b="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352946">
                <a:tc vMerge="1">
                  <a:txBody>
                    <a:bodyPr/>
                    <a:lstStyle/>
                    <a:p>
                      <a:endParaRPr lang="en-US"/>
                    </a:p>
                  </a:txBody>
                  <a:tcPr/>
                </a:tc>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Moderate =</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chemeClr val="tx1">
                              <a:lumMod val="50000"/>
                            </a:schemeClr>
                          </a:solidFill>
                          <a:effectLst/>
                          <a:latin typeface="Calibri"/>
                          <a:ea typeface="Calibri"/>
                          <a:cs typeface="Times New Roman"/>
                        </a:rPr>
                        <a:t>CPAP/BiPAP/Hi-Flow;</a:t>
                      </a:r>
                      <a:r>
                        <a:rPr lang="en-US" sz="1100" baseline="0" dirty="0" smtClean="0">
                          <a:solidFill>
                            <a:schemeClr val="tx1">
                              <a:lumMod val="50000"/>
                            </a:schemeClr>
                          </a:solidFill>
                          <a:effectLst/>
                          <a:latin typeface="Calibri"/>
                          <a:ea typeface="Calibri"/>
                          <a:cs typeface="Times New Roman"/>
                        </a:rPr>
                        <a:t> Continuous Nebulizer; </a:t>
                      </a:r>
                      <a:r>
                        <a:rPr lang="en-US" sz="1100" b="0" baseline="0" dirty="0" smtClean="0">
                          <a:solidFill>
                            <a:schemeClr val="tx1">
                              <a:lumMod val="50000"/>
                            </a:schemeClr>
                          </a:solidFill>
                          <a:effectLst/>
                          <a:latin typeface="Calibri"/>
                          <a:ea typeface="Calibri"/>
                          <a:cs typeface="Times New Roman"/>
                        </a:rPr>
                        <a:t>Stable home/long-term vent (requires transport with RN or RT to maintain ventilator support)</a:t>
                      </a:r>
                      <a:endParaRPr lang="en-US" sz="1100" b="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vMerge="1">
                  <a:txBody>
                    <a:bodyPr/>
                    <a:lstStyle/>
                    <a:p>
                      <a:endParaRPr lang="en-US"/>
                    </a:p>
                  </a:txBody>
                  <a:tcPr/>
                </a:tc>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Maximal =</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New Ventilator; External Pacemaker; Highly specialized equipment</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529420">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Pharmacy</a:t>
                      </a:r>
                      <a:endParaRPr lang="en-US" sz="1100" dirty="0">
                        <a:solidFill>
                          <a:schemeClr val="tx1">
                            <a:lumMod val="50000"/>
                          </a:schemeClr>
                        </a:solidFill>
                        <a:effectLst/>
                        <a:latin typeface="Calibri"/>
                        <a:ea typeface="Calibri"/>
                        <a:cs typeface="Times New Roman"/>
                      </a:endParaRPr>
                    </a:p>
                  </a:txBody>
                  <a:tcPr marL="65662" marR="65662"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IV Drip =</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chemeClr val="tx1">
                              <a:lumMod val="50000"/>
                            </a:schemeClr>
                          </a:solidFill>
                          <a:effectLst/>
                          <a:latin typeface="Calibri"/>
                          <a:ea typeface="Calibri"/>
                          <a:cs typeface="Times New Roman"/>
                        </a:rPr>
                        <a:t>Pharmacologic agents that cannot be discontinued for transport, </a:t>
                      </a:r>
                      <a:r>
                        <a:rPr lang="en-US" sz="1100" baseline="0" dirty="0" smtClean="0">
                          <a:solidFill>
                            <a:schemeClr val="tx1">
                              <a:lumMod val="50000"/>
                            </a:schemeClr>
                          </a:solidFill>
                          <a:effectLst/>
                          <a:latin typeface="Calibri"/>
                          <a:ea typeface="Calibri"/>
                          <a:cs typeface="Times New Roman"/>
                        </a:rPr>
                        <a:t>that require active monitoring.  IV drips that can be maintained safely at current rate vs. those that need close monitoring and possible titration en route to destination (i.e. vasopressors, insulin, etc.)</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rowSpan="5">
                  <a:txBody>
                    <a:bodyPr/>
                    <a:lstStyle/>
                    <a:p>
                      <a:pPr marL="0" marR="0" algn="ctr">
                        <a:lnSpc>
                          <a:spcPct val="115000"/>
                        </a:lnSpc>
                        <a:spcBef>
                          <a:spcPts val="0"/>
                        </a:spcBef>
                        <a:spcAft>
                          <a:spcPts val="0"/>
                        </a:spcAft>
                      </a:pPr>
                      <a:r>
                        <a:rPr lang="en-US" sz="1100" b="1" dirty="0">
                          <a:solidFill>
                            <a:schemeClr val="tx1">
                              <a:lumMod val="50000"/>
                            </a:schemeClr>
                          </a:solidFill>
                          <a:effectLst/>
                          <a:latin typeface="Calibri"/>
                          <a:ea typeface="Calibri"/>
                          <a:cs typeface="Times New Roman"/>
                        </a:rPr>
                        <a:t>Mobility</a:t>
                      </a:r>
                      <a:endParaRPr lang="en-US" sz="1100" dirty="0">
                        <a:solidFill>
                          <a:schemeClr val="tx1">
                            <a:lumMod val="50000"/>
                          </a:schemeClr>
                        </a:solidFill>
                        <a:effectLst/>
                        <a:latin typeface="Calibri"/>
                        <a:ea typeface="Calibri"/>
                        <a:cs typeface="Times New Roman"/>
                      </a:endParaRPr>
                    </a:p>
                  </a:txBody>
                  <a:tcPr marL="65662" marR="65662"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Car (vehicle) </a:t>
                      </a:r>
                      <a:r>
                        <a:rPr lang="en-US" sz="1100" b="1" dirty="0">
                          <a:solidFill>
                            <a:schemeClr val="tx1">
                              <a:lumMod val="50000"/>
                            </a:schemeClr>
                          </a:solidFill>
                          <a:effectLst/>
                          <a:latin typeface="Calibri"/>
                          <a:ea typeface="Calibri"/>
                          <a:cs typeface="Times New Roman"/>
                        </a:rPr>
                        <a:t>=</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Able</a:t>
                      </a:r>
                      <a:r>
                        <a:rPr lang="en-US" sz="1100" baseline="0" dirty="0" smtClean="0">
                          <a:solidFill>
                            <a:schemeClr val="tx1">
                              <a:lumMod val="50000"/>
                            </a:schemeClr>
                          </a:solidFill>
                          <a:effectLst/>
                          <a:latin typeface="Calibri"/>
                          <a:ea typeface="Calibri"/>
                          <a:cs typeface="Times New Roman"/>
                        </a:rPr>
                        <a:t> to get in and out of non-ambulance car, van, or bus; sit up; follow commands</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vMerge="1">
                  <a:txBody>
                    <a:bodyPr/>
                    <a:lstStyle/>
                    <a:p>
                      <a:endParaRPr lang="en-US"/>
                    </a:p>
                  </a:txBody>
                  <a:tcPr/>
                </a:tc>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Wheelchair </a:t>
                      </a:r>
                      <a:r>
                        <a:rPr lang="en-US" sz="1100" b="1" dirty="0">
                          <a:solidFill>
                            <a:schemeClr val="tx1">
                              <a:lumMod val="50000"/>
                            </a:schemeClr>
                          </a:solidFill>
                          <a:effectLst/>
                          <a:latin typeface="Calibri"/>
                          <a:ea typeface="Calibri"/>
                          <a:cs typeface="Times New Roman"/>
                        </a:rPr>
                        <a:t>=</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Some impairment</a:t>
                      </a:r>
                      <a:r>
                        <a:rPr lang="en-US" sz="1100" baseline="0" dirty="0" smtClean="0">
                          <a:solidFill>
                            <a:schemeClr val="tx1">
                              <a:lumMod val="50000"/>
                            </a:schemeClr>
                          </a:solidFill>
                          <a:effectLst/>
                          <a:latin typeface="Calibri"/>
                          <a:ea typeface="Calibri"/>
                          <a:cs typeface="Times New Roman"/>
                        </a:rPr>
                        <a:t> related to mobility; unable to ambulate for long distances</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vMerge="1">
                  <a:txBody>
                    <a:bodyPr/>
                    <a:lstStyle/>
                    <a:p>
                      <a:endParaRPr lang="en-US"/>
                    </a:p>
                  </a:txBody>
                  <a:tcPr/>
                </a:tc>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Stretcher = </a:t>
                      </a:r>
                      <a:endParaRPr lang="en-US" sz="1100" b="1"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Unable to ambulate or contraindicated</a:t>
                      </a:r>
                      <a:r>
                        <a:rPr lang="en-US" sz="1100" baseline="0" dirty="0" smtClean="0">
                          <a:solidFill>
                            <a:schemeClr val="tx1">
                              <a:lumMod val="50000"/>
                            </a:schemeClr>
                          </a:solidFill>
                          <a:effectLst/>
                          <a:latin typeface="Calibri"/>
                          <a:ea typeface="Calibri"/>
                          <a:cs typeface="Times New Roman"/>
                        </a:rPr>
                        <a:t> due to current medical status/condition</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5662" marR="65662"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Immobile=</a:t>
                      </a:r>
                      <a:endParaRPr lang="en-US" sz="1100" b="1"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Unsafe</a:t>
                      </a:r>
                      <a:r>
                        <a:rPr lang="en-US" sz="1100" baseline="0" dirty="0" smtClean="0">
                          <a:solidFill>
                            <a:schemeClr val="tx1">
                              <a:lumMod val="50000"/>
                            </a:schemeClr>
                          </a:solidFill>
                          <a:effectLst/>
                          <a:latin typeface="Calibri"/>
                          <a:ea typeface="Calibri"/>
                          <a:cs typeface="Times New Roman"/>
                        </a:rPr>
                        <a:t> to move without specialized equipment; non-ambulatory; </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176473">
                <a:tc vMerge="1">
                  <a:txBody>
                    <a:bodyPr/>
                    <a:lstStyle/>
                    <a:p>
                      <a:pPr marL="0" marR="0" algn="ctr">
                        <a:lnSpc>
                          <a:spcPct val="115000"/>
                        </a:lnSpc>
                        <a:spcBef>
                          <a:spcPts val="0"/>
                        </a:spcBef>
                        <a:spcAft>
                          <a:spcPts val="0"/>
                        </a:spcAft>
                      </a:pPr>
                      <a:endParaRPr lang="en-US" sz="1100" dirty="0">
                        <a:effectLst/>
                        <a:latin typeface="Calibri"/>
                        <a:ea typeface="Calibri"/>
                        <a:cs typeface="Times New Roman"/>
                      </a:endParaRPr>
                    </a:p>
                  </a:txBody>
                  <a:tcPr marL="65662" marR="65662"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smtClean="0">
                          <a:solidFill>
                            <a:schemeClr val="tx1">
                              <a:lumMod val="50000"/>
                            </a:schemeClr>
                          </a:solidFill>
                          <a:effectLst/>
                          <a:latin typeface="Calibri"/>
                          <a:ea typeface="Calibri"/>
                          <a:cs typeface="Times New Roman"/>
                        </a:rPr>
                        <a:t>Bariatric = </a:t>
                      </a:r>
                      <a:endParaRPr lang="en-US" sz="1100" b="1"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1100" dirty="0" smtClean="0">
                          <a:solidFill>
                            <a:schemeClr val="tx1">
                              <a:lumMod val="50000"/>
                            </a:schemeClr>
                          </a:solidFill>
                          <a:effectLst/>
                          <a:latin typeface="Calibri"/>
                          <a:ea typeface="Calibri"/>
                          <a:cs typeface="Times New Roman"/>
                        </a:rPr>
                        <a:t>Patient whose weight exceeds 350</a:t>
                      </a:r>
                      <a:r>
                        <a:rPr lang="en-US" sz="1100" baseline="0" dirty="0" smtClean="0">
                          <a:solidFill>
                            <a:schemeClr val="tx1">
                              <a:lumMod val="50000"/>
                            </a:schemeClr>
                          </a:solidFill>
                          <a:effectLst/>
                          <a:latin typeface="Calibri"/>
                          <a:ea typeface="Calibri"/>
                          <a:cs typeface="Times New Roman"/>
                        </a:rPr>
                        <a:t> pounds and who requires special equipment for transport</a:t>
                      </a:r>
                      <a:endParaRPr lang="en-US" sz="1100" dirty="0">
                        <a:solidFill>
                          <a:schemeClr val="tx1">
                            <a:lumMod val="50000"/>
                          </a:schemeClr>
                        </a:solidFill>
                        <a:effectLst/>
                        <a:latin typeface="Calibri"/>
                        <a:ea typeface="Calibri"/>
                        <a:cs typeface="Times New Roman"/>
                      </a:endParaRPr>
                    </a:p>
                  </a:txBody>
                  <a:tcPr marL="65662" marR="65662"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866985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Transport type defined</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630051884"/>
              </p:ext>
            </p:extLst>
          </p:nvPr>
        </p:nvGraphicFramePr>
        <p:xfrm>
          <a:off x="457200" y="1143000"/>
          <a:ext cx="8366125" cy="5956300"/>
        </p:xfrm>
        <a:graphic>
          <a:graphicData uri="http://schemas.openxmlformats.org/presentationml/2006/ole">
            <mc:AlternateContent xmlns:mc="http://schemas.openxmlformats.org/markup-compatibility/2006">
              <mc:Choice xmlns:v="urn:schemas-microsoft-com:vml" Requires="v">
                <p:oleObj spid="_x0000_s1028" name="Document" r:id="rId4" imgW="8366658" imgH="5956042" progId="Word.Document.12">
                  <p:embed/>
                </p:oleObj>
              </mc:Choice>
              <mc:Fallback>
                <p:oleObj name="Document" r:id="rId4" imgW="8366658" imgH="5956042" progId="Word.Document.12">
                  <p:embed/>
                  <p:pic>
                    <p:nvPicPr>
                      <p:cNvPr id="0" name=""/>
                      <p:cNvPicPr/>
                      <p:nvPr/>
                    </p:nvPicPr>
                    <p:blipFill>
                      <a:blip r:embed="rId5"/>
                      <a:stretch>
                        <a:fillRect/>
                      </a:stretch>
                    </p:blipFill>
                    <p:spPr>
                      <a:xfrm>
                        <a:off x="457200" y="1143000"/>
                        <a:ext cx="8366125" cy="5956300"/>
                      </a:xfrm>
                      <a:prstGeom prst="rect">
                        <a:avLst/>
                      </a:prstGeom>
                    </p:spPr>
                  </p:pic>
                </p:oleObj>
              </mc:Fallback>
            </mc:AlternateContent>
          </a:graphicData>
        </a:graphic>
      </p:graphicFrame>
    </p:spTree>
    <p:extLst>
      <p:ext uri="{BB962C8B-B14F-4D97-AF65-F5344CB8AC3E}">
        <p14:creationId xmlns:p14="http://schemas.microsoft.com/office/powerpoint/2010/main" val="2058638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color code </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62126805"/>
              </p:ext>
            </p:extLst>
          </p:nvPr>
        </p:nvGraphicFramePr>
        <p:xfrm>
          <a:off x="457200" y="1219200"/>
          <a:ext cx="8386762" cy="5432425"/>
        </p:xfrm>
        <a:graphic>
          <a:graphicData uri="http://schemas.openxmlformats.org/presentationml/2006/ole">
            <mc:AlternateContent xmlns:mc="http://schemas.openxmlformats.org/markup-compatibility/2006">
              <mc:Choice xmlns:v="urn:schemas-microsoft-com:vml" Requires="v">
                <p:oleObj spid="_x0000_s2052" name="Document" r:id="rId4" imgW="8386836" imgH="5432228" progId="Word.Document.12">
                  <p:embed/>
                </p:oleObj>
              </mc:Choice>
              <mc:Fallback>
                <p:oleObj name="Document" r:id="rId4" imgW="8386836" imgH="5432228" progId="Word.Document.12">
                  <p:embed/>
                  <p:pic>
                    <p:nvPicPr>
                      <p:cNvPr id="0" name=""/>
                      <p:cNvPicPr/>
                      <p:nvPr/>
                    </p:nvPicPr>
                    <p:blipFill>
                      <a:blip r:embed="rId5"/>
                      <a:stretch>
                        <a:fillRect/>
                      </a:stretch>
                    </p:blipFill>
                    <p:spPr>
                      <a:xfrm>
                        <a:off x="457200" y="1219200"/>
                        <a:ext cx="8386762" cy="5432425"/>
                      </a:xfrm>
                      <a:prstGeom prst="rect">
                        <a:avLst/>
                      </a:prstGeom>
                    </p:spPr>
                  </p:pic>
                </p:oleObj>
              </mc:Fallback>
            </mc:AlternateContent>
          </a:graphicData>
        </a:graphic>
      </p:graphicFrame>
    </p:spTree>
    <p:extLst>
      <p:ext uri="{BB962C8B-B14F-4D97-AF65-F5344CB8AC3E}">
        <p14:creationId xmlns:p14="http://schemas.microsoft.com/office/powerpoint/2010/main" val="125693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assessment form</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320554081"/>
              </p:ext>
            </p:extLst>
          </p:nvPr>
        </p:nvGraphicFramePr>
        <p:xfrm>
          <a:off x="609600" y="1371600"/>
          <a:ext cx="8386763" cy="5105400"/>
        </p:xfrm>
        <a:graphic>
          <a:graphicData uri="http://schemas.openxmlformats.org/presentationml/2006/ole">
            <mc:AlternateContent xmlns:mc="http://schemas.openxmlformats.org/markup-compatibility/2006">
              <mc:Choice xmlns:v="urn:schemas-microsoft-com:vml" Requires="v">
                <p:oleObj spid="_x0000_s3076" name="Document" r:id="rId4" imgW="8386836" imgH="5105746" progId="Word.Document.12">
                  <p:embed/>
                </p:oleObj>
              </mc:Choice>
              <mc:Fallback>
                <p:oleObj name="Document" r:id="rId4" imgW="8386836" imgH="5105746" progId="Word.Document.12">
                  <p:embed/>
                  <p:pic>
                    <p:nvPicPr>
                      <p:cNvPr id="0" name=""/>
                      <p:cNvPicPr/>
                      <p:nvPr/>
                    </p:nvPicPr>
                    <p:blipFill>
                      <a:blip r:embed="rId5"/>
                      <a:stretch>
                        <a:fillRect/>
                      </a:stretch>
                    </p:blipFill>
                    <p:spPr>
                      <a:xfrm>
                        <a:off x="609600" y="1371600"/>
                        <a:ext cx="8386763" cy="5105400"/>
                      </a:xfrm>
                      <a:prstGeom prst="rect">
                        <a:avLst/>
                      </a:prstGeom>
                    </p:spPr>
                  </p:pic>
                </p:oleObj>
              </mc:Fallback>
            </mc:AlternateContent>
          </a:graphicData>
        </a:graphic>
      </p:graphicFrame>
    </p:spTree>
    <p:extLst>
      <p:ext uri="{BB962C8B-B14F-4D97-AF65-F5344CB8AC3E}">
        <p14:creationId xmlns:p14="http://schemas.microsoft.com/office/powerpoint/2010/main" val="136712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facility wide form</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806829639"/>
              </p:ext>
            </p:extLst>
          </p:nvPr>
        </p:nvGraphicFramePr>
        <p:xfrm>
          <a:off x="457200" y="1447800"/>
          <a:ext cx="8386763" cy="4344987"/>
        </p:xfrm>
        <a:graphic>
          <a:graphicData uri="http://schemas.openxmlformats.org/presentationml/2006/ole">
            <mc:AlternateContent xmlns:mc="http://schemas.openxmlformats.org/markup-compatibility/2006">
              <mc:Choice xmlns:v="urn:schemas-microsoft-com:vml" Requires="v">
                <p:oleObj spid="_x0000_s4100" name="Document" r:id="rId4" imgW="8386836" imgH="4344917" progId="Word.Document.12">
                  <p:embed/>
                </p:oleObj>
              </mc:Choice>
              <mc:Fallback>
                <p:oleObj name="Document" r:id="rId4" imgW="8386836" imgH="4344917" progId="Word.Document.12">
                  <p:embed/>
                  <p:pic>
                    <p:nvPicPr>
                      <p:cNvPr id="0" name=""/>
                      <p:cNvPicPr/>
                      <p:nvPr/>
                    </p:nvPicPr>
                    <p:blipFill>
                      <a:blip r:embed="rId5"/>
                      <a:stretch>
                        <a:fillRect/>
                      </a:stretch>
                    </p:blipFill>
                    <p:spPr>
                      <a:xfrm>
                        <a:off x="457200" y="1447800"/>
                        <a:ext cx="8386763" cy="4344987"/>
                      </a:xfrm>
                      <a:prstGeom prst="rect">
                        <a:avLst/>
                      </a:prstGeom>
                    </p:spPr>
                  </p:pic>
                </p:oleObj>
              </mc:Fallback>
            </mc:AlternateContent>
          </a:graphicData>
        </a:graphic>
      </p:graphicFrame>
    </p:spTree>
    <p:extLst>
      <p:ext uri="{BB962C8B-B14F-4D97-AF65-F5344CB8AC3E}">
        <p14:creationId xmlns:p14="http://schemas.microsoft.com/office/powerpoint/2010/main" val="300202245"/>
      </p:ext>
    </p:extLst>
  </p:cSld>
  <p:clrMapOvr>
    <a:masterClrMapping/>
  </p:clrMapOvr>
</p:sld>
</file>

<file path=ppt/theme/theme1.xml><?xml version="1.0" encoding="utf-8"?>
<a:theme xmlns:a="http://schemas.openxmlformats.org/drawingml/2006/main" name="2_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364</Words>
  <Application>Microsoft Office PowerPoint</Application>
  <PresentationFormat>On-screen Show (4:3)</PresentationFormat>
  <Paragraphs>58</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2_LWSD 2013 Blue</vt:lpstr>
      <vt:lpstr>Document</vt:lpstr>
      <vt:lpstr>Snf train tool</vt:lpstr>
      <vt:lpstr>TRAIN Transport type defined</vt:lpstr>
      <vt:lpstr>Train color code </vt:lpstr>
      <vt:lpstr>Train assessment form</vt:lpstr>
      <vt:lpstr>Train facility wide form</vt:lpstr>
    </vt:vector>
  </TitlesOfParts>
  <Company>The County of San Diego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Snf train tool</dc:title>
  <dc:creator>Hewlett Packard Enterprise</dc:creator>
  <cp:lastModifiedBy>Windows User</cp:lastModifiedBy>
  <cp:revision>1</cp:revision>
  <dcterms:created xsi:type="dcterms:W3CDTF">2017-12-06T18:29:17Z</dcterms:created>
  <dcterms:modified xsi:type="dcterms:W3CDTF">2018-01-19T23:10:36Z</dcterms:modified>
</cp:coreProperties>
</file>