
<file path=[Content_Types].xml><?xml version="1.0" encoding="utf-8"?>
<Types xmlns="http://schemas.openxmlformats.org/package/2006/content-types">
  <Default Extension="jpg" ContentType="image/jpeg"/>
  <Default Extension="jpg&amp;ehk=oJ376SGumX5Rcs2UvW6CZw&amp;pid=OfficeInsert" ContentType="image/jpeg"/>
  <Default Extension="jpg&amp;ehk=P8V" ContentType="image/jpeg"/>
  <Default Extension="jpg&amp;ehk=g" ContentType="image/jpeg"/>
  <Default Extension="emf" ContentType="image/x-emf"/>
  <Default Extension="jpg&amp;ehk=uHUcgmaCH6K7lErXuJXX2Q&amp;pid=OfficeInsert" ContentType="image/jpeg"/>
  <Default Extension="jpeg" ContentType="image/jpeg"/>
  <Default Extension="xml" ContentType="application/xml"/>
  <Default Extension="png" ContentType="image/png"/>
  <Default Extension="rels" ContentType="application/vnd.openxmlformats-package.relationships+xml"/>
  <Default Extension="png&amp;ehk=yFn534LlQLmK2O7miJsicg&amp;pid=OfficeInsert" ContentType="image/png"/>
  <Default Extension="PNG&amp;ehk=QjWfsXAvT2zYAmgwtIsNHA&amp;pid=OfficeInsert" ContentType="image/png"/>
  <Default Extension="jpg&amp;ehk=LAHzTfCBcU4Q" ContentType="image/jpeg"/>
  <Default Extension="jpg&amp;ehk=RjItpTN5KHcYJeaGm5oXrA&amp;pid=OfficeInsert" ContentType="image/jpeg"/>
  <Default Extension="jpg&amp;ehk=XtUm954Mg7CanJmQNrnevw&amp;pid=OfficeInsert" ContentType="image/jpe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50" r:id="rId1"/>
  </p:sldMasterIdLst>
  <p:notesMasterIdLst>
    <p:notesMasterId r:id="rId31"/>
  </p:notesMasterIdLst>
  <p:sldIdLst>
    <p:sldId id="256" r:id="rId2"/>
    <p:sldId id="257" r:id="rId3"/>
    <p:sldId id="276" r:id="rId4"/>
    <p:sldId id="278" r:id="rId5"/>
    <p:sldId id="295" r:id="rId6"/>
    <p:sldId id="293" r:id="rId7"/>
    <p:sldId id="281" r:id="rId8"/>
    <p:sldId id="294" r:id="rId9"/>
    <p:sldId id="288" r:id="rId10"/>
    <p:sldId id="286" r:id="rId11"/>
    <p:sldId id="291" r:id="rId12"/>
    <p:sldId id="304" r:id="rId13"/>
    <p:sldId id="299" r:id="rId14"/>
    <p:sldId id="302" r:id="rId15"/>
    <p:sldId id="303" r:id="rId16"/>
    <p:sldId id="300" r:id="rId17"/>
    <p:sldId id="301" r:id="rId18"/>
    <p:sldId id="305" r:id="rId19"/>
    <p:sldId id="306" r:id="rId20"/>
    <p:sldId id="307" r:id="rId21"/>
    <p:sldId id="308" r:id="rId22"/>
    <p:sldId id="313" r:id="rId23"/>
    <p:sldId id="309" r:id="rId24"/>
    <p:sldId id="310" r:id="rId25"/>
    <p:sldId id="311" r:id="rId26"/>
    <p:sldId id="287" r:id="rId27"/>
    <p:sldId id="297" r:id="rId28"/>
    <p:sldId id="312" r:id="rId29"/>
    <p:sldId id="29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833"/>
    <p:restoredTop sz="94665"/>
  </p:normalViewPr>
  <p:slideViewPr>
    <p:cSldViewPr snapToGrid="0" snapToObjects="1">
      <p:cViewPr>
        <p:scale>
          <a:sx n="90" d="100"/>
          <a:sy n="90" d="100"/>
        </p:scale>
        <p:origin x="960" y="7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5" d="100"/>
        <a:sy n="9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47A1A4-603A-8541-B91B-1B85ABA84D88}" type="datetimeFigureOut">
              <a:rPr lang="en-US" smtClean="0"/>
              <a:t>2/21/17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1ABB59-E308-1348-A472-2A732297A3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14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ABB59-E308-1348-A472-2A732297A3B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20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ABB59-E308-1348-A472-2A732297A3B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056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February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r>
              <a:rPr lang="en-US"/>
              <a:t>HCPSC Road to CMS EP Compliance Training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CC3A7E60-7C54-6340-862C-FD8B7DE86D5B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February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HCPSC Road to CMS EP Compliance Training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A7E60-7C54-6340-862C-FD8B7DE86D5B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February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HCPSC Road to CMS EP Compliance Training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A7E60-7C54-6340-862C-FD8B7DE86D5B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February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HCPSC Road to CMS EP Compliance Training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A7E60-7C54-6340-862C-FD8B7DE86D5B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February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HCPSC Road to CMS EP Compliance Training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A7E60-7C54-6340-862C-FD8B7DE86D5B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February 22, 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HCPSC Road to CMS EP Compliance Training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A7E60-7C54-6340-862C-FD8B7DE86D5B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February 22, 2017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HCPSC Road to CMS EP Compliance Training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A7E60-7C54-6340-862C-FD8B7DE86D5B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February 22,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HCPSC Road to CMS EP Compliance Training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A7E60-7C54-6340-862C-FD8B7DE86D5B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February 22,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HCPSC Road to CMS EP Compliance Training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A7E60-7C54-6340-862C-FD8B7DE86D5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February 22, 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HCPSC Road to CMS EP Compliance Training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A7E60-7C54-6340-862C-FD8B7DE86D5B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February 22, 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r>
              <a:rPr lang="en-US"/>
              <a:t>HCPSC Road to CMS EP Compliance Training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A7E60-7C54-6340-862C-FD8B7DE86D5B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February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HCPSC Road to CMS EP Compliance Training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CC3A7E60-7C54-6340-862C-FD8B7DE86D5B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8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hyperlink" Target="https://www.cms.gov/" TargetMode="External"/><Relationship Id="rId5" Type="http://schemas.openxmlformats.org/officeDocument/2006/relationships/image" Target="../media/image3.png"/><Relationship Id="rId6" Type="http://schemas.openxmlformats.org/officeDocument/2006/relationships/image" Target="../media/image4.tiff"/><Relationship Id="rId7" Type="http://schemas.openxmlformats.org/officeDocument/2006/relationships/image" Target="../media/image5.jpeg"/><Relationship Id="rId8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alhospitalprepare.org/hazard-vulnerability-analysis" TargetMode="External"/><Relationship Id="rId3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alhospitalprepare.org/hazard-vulnerability-analysis" TargetMode="External"/><Relationship Id="rId3" Type="http://schemas.openxmlformats.org/officeDocument/2006/relationships/image" Target="../media/image14.png&amp;ehk=yFn534LlQLmK2O7miJsicg&amp;pid=OfficeInsert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&amp;ehk=QjWfsXAvT2zYAmgwtIsNHA&amp;pid=OfficeInsert"/><Relationship Id="rId4" Type="http://schemas.openxmlformats.org/officeDocument/2006/relationships/image" Target="../media/image17.jpg&amp;ehk=oJ376SGumX5Rcs2UvW6CZw&amp;pid=OfficeInsert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g&amp;ehk=XtUm954Mg7CanJmQNrnevw&amp;pid=OfficeInsert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g&amp;ehk=P8V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g&amp;ehk=RjItpTN5KHcYJeaGm5oXrA&amp;pid=OfficeInsert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&amp;ehk=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Norma@ConnectConsulting.biz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hqpsocal.org/" TargetMode="External"/><Relationship Id="rId4" Type="http://schemas.openxmlformats.org/officeDocument/2006/relationships/hyperlink" Target="mailto:Nora@ConnectConsulting.biz" TargetMode="External"/><Relationship Id="rId5" Type="http://schemas.openxmlformats.org/officeDocument/2006/relationships/hyperlink" Target="http://www.connectconsulting.biz/" TargetMode="External"/><Relationship Id="rId6" Type="http://schemas.openxmlformats.org/officeDocument/2006/relationships/image" Target="../media/image6.jpeg"/><Relationship Id="rId7" Type="http://schemas.openxmlformats.org/officeDocument/2006/relationships/image" Target="../media/image2.tiff"/><Relationship Id="rId1" Type="http://schemas.openxmlformats.org/officeDocument/2006/relationships/slideLayout" Target="../slideLayouts/slideLayout4.xml"/><Relationship Id="rId2" Type="http://schemas.openxmlformats.org/officeDocument/2006/relationships/hyperlink" Target="mailto:jwebber@hqpsocal.or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ms.gov/" TargetMode="External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alhospital.org/sites/main/files/file-attachments/cms_presentation_2up.pdf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alhospitalprepare.org/hazard-vulnerability-analysi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&amp;ehk=LAHzTfCBcU4Q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&amp;ehk=uHUcgmaCH6K7lErXuJXX2Q&amp;pid=OfficeInsert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Road to CMS Emergency Preparedness Requirements: Hands on </a:t>
            </a:r>
            <a:r>
              <a:rPr lang="en-US" sz="4400" dirty="0" err="1"/>
              <a:t>Hva</a:t>
            </a:r>
            <a:r>
              <a:rPr lang="en-US" sz="4400" dirty="0"/>
              <a:t> &amp; EOP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/>
              <a:t>Connect Consulting Services, Inc.</a:t>
            </a:r>
          </a:p>
          <a:p>
            <a:pPr algn="ctr"/>
            <a:r>
              <a:rPr lang="en-US" dirty="0"/>
              <a:t>February 22, 2017</a:t>
            </a:r>
          </a:p>
        </p:txBody>
      </p:sp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199" y="268273"/>
            <a:ext cx="2371727" cy="1201948"/>
          </a:xfrm>
          <a:prstGeom prst="rect">
            <a:avLst/>
          </a:prstGeom>
        </p:spPr>
      </p:pic>
      <p:pic>
        <p:nvPicPr>
          <p:cNvPr id="6" name="Picture 2" descr="MS.gov Centers for Medicare &amp; Medicaid Services">
            <a:hlinkClick r:id="rId4" tooltip="CMS.gov Centers for Medicare &amp; Medicaid Services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275" y="572820"/>
            <a:ext cx="4335327" cy="89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371" y="3877754"/>
            <a:ext cx="3000504" cy="1983627"/>
          </a:xfrm>
          <a:prstGeom prst="rect">
            <a:avLst/>
          </a:prstGeom>
        </p:spPr>
      </p:pic>
      <p:pic>
        <p:nvPicPr>
          <p:cNvPr id="8" name="Picture 7" descr="The Cypress Structure collapse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120" y="4020013"/>
            <a:ext cx="2595880" cy="1841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3" descr="HCP_logo_horizontal_stacke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" y="149420"/>
            <a:ext cx="41656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58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/>
          <a:lstStyle/>
          <a:p>
            <a:pPr algn="ctr"/>
            <a:r>
              <a:rPr lang="en-US" dirty="0"/>
              <a:t>Hazard Vulnerability Analysis (HVA)</a:t>
            </a:r>
            <a:br>
              <a:rPr lang="en-US" dirty="0"/>
            </a:br>
            <a:r>
              <a:rPr lang="en-US" sz="2400" dirty="0"/>
              <a:t>Planning Resource Tool - Kaiser Permanente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February 22,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HCPSC Road to CMS EP Compliance Training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A7E60-7C54-6340-862C-FD8B7DE86D5B}" type="slidenum">
              <a:rPr lang="en-US" smtClean="0"/>
              <a:t>10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12936" y="2198822"/>
            <a:ext cx="85605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>
                <a:solidFill>
                  <a:srgbClr val="FF0000"/>
                </a:solidFill>
              </a:rPr>
              <a:t>Probability</a:t>
            </a:r>
            <a:r>
              <a:rPr lang="en-US" sz="4000" dirty="0">
                <a:solidFill>
                  <a:srgbClr val="FF0000"/>
                </a:solidFill>
              </a:rPr>
              <a:t> x </a:t>
            </a:r>
            <a:r>
              <a:rPr lang="en-US" sz="4000" u="sng" dirty="0">
                <a:solidFill>
                  <a:srgbClr val="FF0000"/>
                </a:solidFill>
              </a:rPr>
              <a:t>Severity*</a:t>
            </a:r>
            <a:r>
              <a:rPr lang="en-US" sz="4000" dirty="0">
                <a:solidFill>
                  <a:srgbClr val="FF0000"/>
                </a:solidFill>
              </a:rPr>
              <a:t> = </a:t>
            </a:r>
            <a:r>
              <a:rPr lang="en-US" sz="4000" u="sng" dirty="0">
                <a:solidFill>
                  <a:srgbClr val="FF0000"/>
                </a:solidFill>
              </a:rPr>
              <a:t>RISK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972" y="3032832"/>
            <a:ext cx="9040487" cy="174331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885090" y="3641834"/>
            <a:ext cx="882869" cy="6306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767959" y="3641834"/>
            <a:ext cx="5454869" cy="23648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222828" y="3641834"/>
            <a:ext cx="1550631" cy="6306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531476" y="2758966"/>
            <a:ext cx="945931" cy="100899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684579" y="2758966"/>
            <a:ext cx="236483" cy="88286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9033641" y="2758966"/>
            <a:ext cx="677918" cy="111935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885090" y="5234152"/>
            <a:ext cx="7084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 SEVERITY = Magnitude (Impact) – Mitigation (Preparedness + Response)</a:t>
            </a:r>
          </a:p>
        </p:txBody>
      </p:sp>
    </p:spTree>
    <p:extLst>
      <p:ext uri="{BB962C8B-B14F-4D97-AF65-F5344CB8AC3E}">
        <p14:creationId xmlns:p14="http://schemas.microsoft.com/office/powerpoint/2010/main" val="105745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Hazard Vulnerability Analysis (HVA)</a:t>
            </a:r>
            <a:br>
              <a:rPr lang="en-US" dirty="0"/>
            </a:br>
            <a:r>
              <a:rPr lang="en-US" sz="2400" dirty="0">
                <a:hlinkClick r:id="rId2"/>
              </a:rPr>
              <a:t>Planning Resource Tool </a:t>
            </a:r>
            <a:r>
              <a:rPr lang="en-US" sz="2400" dirty="0"/>
              <a:t>- Kaiser Permanente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February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HCPSC Road to CMS EP Compliance Training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A7E60-7C54-6340-862C-FD8B7DE86D5B}" type="slidenum">
              <a:rPr lang="en-US" smtClean="0"/>
              <a:t>11</a:t>
            </a:fld>
            <a:endParaRPr lang="en-US" dirty="0"/>
          </a:p>
        </p:txBody>
      </p:sp>
      <p:pic>
        <p:nvPicPr>
          <p:cNvPr id="4098" name="Picture 2" descr="aiser HVA Tool Screenshot San Diego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1853754"/>
            <a:ext cx="4850150" cy="427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8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Hazard Vulnerability Analysis (HVA)</a:t>
            </a:r>
            <a:br>
              <a:rPr lang="en-US" dirty="0"/>
            </a:br>
            <a:r>
              <a:rPr lang="en-US" sz="2400" dirty="0">
                <a:hlinkClick r:id="rId2"/>
              </a:rPr>
              <a:t>Planning Resource Tool </a:t>
            </a:r>
            <a:r>
              <a:rPr lang="en-US" sz="2400" dirty="0"/>
              <a:t>- Kaiser Permanente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February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HCPSC Road to CMS EP Compliance Training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A7E60-7C54-6340-862C-FD8B7DE86D5B}" type="slidenum">
              <a:rPr lang="en-US" smtClean="0"/>
              <a:t>12</a:t>
            </a:fld>
            <a:endParaRPr lang="en-US" dirty="0"/>
          </a:p>
        </p:txBody>
      </p:sp>
      <p:pic>
        <p:nvPicPr>
          <p:cNvPr id="8" name="Content Placeholder 7" descr="Operacionalización: dimensiones, indicadores y variables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74168" y="2234248"/>
            <a:ext cx="4551277" cy="3026977"/>
          </a:xfr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259061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Hazard Vulnerability Analysis (HVA)</a:t>
            </a:r>
            <a:br>
              <a:rPr lang="en-US" dirty="0"/>
            </a:br>
            <a:r>
              <a:rPr lang="en-US" dirty="0"/>
              <a:t>Natural Hazards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Wild Fire</a:t>
            </a:r>
          </a:p>
          <a:p>
            <a:r>
              <a:rPr lang="en-US" dirty="0"/>
              <a:t>Earthquake (&gt; 5.0)</a:t>
            </a:r>
          </a:p>
          <a:p>
            <a:r>
              <a:rPr lang="en-US" dirty="0"/>
              <a:t>Landslide</a:t>
            </a:r>
          </a:p>
          <a:p>
            <a:r>
              <a:rPr lang="en-US" dirty="0"/>
              <a:t>Severe Thunderstorm</a:t>
            </a:r>
          </a:p>
          <a:p>
            <a:r>
              <a:rPr lang="en-US" dirty="0"/>
              <a:t>Tidal Wave</a:t>
            </a:r>
          </a:p>
          <a:p>
            <a:r>
              <a:rPr lang="en-US" dirty="0"/>
              <a:t>Flood, External</a:t>
            </a:r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720440" y="2010878"/>
            <a:ext cx="4645152" cy="3441520"/>
          </a:xfrm>
        </p:spPr>
        <p:txBody>
          <a:bodyPr>
            <a:normAutofit/>
          </a:bodyPr>
          <a:lstStyle/>
          <a:p>
            <a:r>
              <a:rPr lang="en-US" dirty="0"/>
              <a:t>Drought</a:t>
            </a:r>
          </a:p>
          <a:p>
            <a:r>
              <a:rPr lang="en-US" dirty="0"/>
              <a:t>Snow Fall</a:t>
            </a:r>
          </a:p>
          <a:p>
            <a:r>
              <a:rPr lang="en-US" dirty="0"/>
              <a:t>Blizzard</a:t>
            </a:r>
          </a:p>
          <a:p>
            <a:r>
              <a:rPr lang="en-US" dirty="0"/>
              <a:t>Ice Storm</a:t>
            </a:r>
          </a:p>
          <a:p>
            <a:r>
              <a:rPr lang="en-US" dirty="0"/>
              <a:t>Temperature Extremes</a:t>
            </a:r>
          </a:p>
          <a:p>
            <a:r>
              <a:rPr lang="en-US" dirty="0"/>
              <a:t>Dam Inundation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February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HCPSC Road to CMS EP Compliance Training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A7E60-7C54-6340-862C-FD8B7DE86D5B}" type="slidenum">
              <a:rPr lang="en-US" smtClean="0"/>
              <a:t>13</a:t>
            </a:fld>
            <a:endParaRPr lang="en-US" dirty="0"/>
          </a:p>
        </p:txBody>
      </p:sp>
      <p:pic>
        <p:nvPicPr>
          <p:cNvPr id="9" name="Picture 8" descr="File:Cocos &lt;strong&gt;fire&lt;/strong&gt; - part of May 2014 &lt;strong&gt;San&lt;/strong&gt; &lt;strong&gt;Diego&lt;/strong&gt; County wildfires.jpg ..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9836" y="2003803"/>
            <a:ext cx="1870290" cy="1164453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8" name="Picture 7" descr="Weather radar imagery of the fires on October 23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1872" y="2001041"/>
            <a:ext cx="1874361" cy="1167215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10" name="Picture 9" descr="Greeks Develop First Ever &lt;strong&gt;Tsunami&lt;/strong&gt; Scale ~ HellasFrapp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7726" y="3457190"/>
            <a:ext cx="1776663" cy="1332497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152070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Hazard Vulnerability Analysis (HVA)</a:t>
            </a:r>
            <a:br>
              <a:rPr lang="en-US" dirty="0"/>
            </a:br>
            <a:r>
              <a:rPr lang="en-US" dirty="0"/>
              <a:t>Technological Hazards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Information Systems Failure (&gt; 4 hrs.)</a:t>
            </a:r>
          </a:p>
          <a:p>
            <a:r>
              <a:rPr lang="en-US" dirty="0"/>
              <a:t>Communications Failure (&gt; 4 hrs.)</a:t>
            </a:r>
          </a:p>
          <a:p>
            <a:r>
              <a:rPr lang="en-US" dirty="0"/>
              <a:t>Fire, Internal (major)</a:t>
            </a:r>
          </a:p>
          <a:p>
            <a:r>
              <a:rPr lang="en-US" dirty="0"/>
              <a:t>Electrical Failure</a:t>
            </a:r>
          </a:p>
          <a:p>
            <a:r>
              <a:rPr lang="en-US" dirty="0"/>
              <a:t>Generator Failure</a:t>
            </a:r>
          </a:p>
          <a:p>
            <a:r>
              <a:rPr lang="en-US" dirty="0"/>
              <a:t>Total Elevator Failure</a:t>
            </a:r>
          </a:p>
          <a:p>
            <a:r>
              <a:rPr lang="en-US" dirty="0"/>
              <a:t>Water Failure</a:t>
            </a:r>
          </a:p>
          <a:p>
            <a:r>
              <a:rPr lang="en-US" dirty="0"/>
              <a:t>Flood, Internal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822587" y="2010878"/>
            <a:ext cx="4645152" cy="344152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Fuel Shortage</a:t>
            </a:r>
          </a:p>
          <a:p>
            <a:r>
              <a:rPr lang="en-US" dirty="0"/>
              <a:t>Sewer Failure</a:t>
            </a:r>
          </a:p>
          <a:p>
            <a:r>
              <a:rPr lang="en-US" dirty="0"/>
              <a:t>Natural Gas Failure</a:t>
            </a:r>
          </a:p>
          <a:p>
            <a:r>
              <a:rPr lang="en-US" dirty="0"/>
              <a:t>Fire Alarm Failure</a:t>
            </a:r>
          </a:p>
          <a:p>
            <a:r>
              <a:rPr lang="en-US" dirty="0"/>
              <a:t>HVAC Failure</a:t>
            </a:r>
          </a:p>
          <a:p>
            <a:r>
              <a:rPr lang="en-US" dirty="0"/>
              <a:t>Data Compromise</a:t>
            </a:r>
          </a:p>
          <a:p>
            <a:r>
              <a:rPr lang="en-US" dirty="0"/>
              <a:t>Denial of Services (computer/network/website)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February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HCPSC Road to CMS EP Compliance Training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A7E60-7C54-6340-862C-FD8B7DE86D5B}" type="slidenum">
              <a:rPr lang="en-US" smtClean="0"/>
              <a:t>14</a:t>
            </a:fld>
            <a:endParaRPr lang="en-US" dirty="0"/>
          </a:p>
        </p:txBody>
      </p:sp>
      <p:pic>
        <p:nvPicPr>
          <p:cNvPr id="8" name="Picture 7" descr="... &lt;strong&gt;hack&lt;/strong&gt; signals banks and retailers can do more to keep our &lt;strong&gt;data&lt;/strong&gt; saf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0460" y="2646947"/>
            <a:ext cx="2434392" cy="1505095"/>
          </a:xfrm>
          <a:prstGeom prst="rect">
            <a:avLst/>
          </a:prstGeo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222768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Hazard Vulnerability Analysis (HVA)</a:t>
            </a:r>
            <a:br>
              <a:rPr lang="en-US" dirty="0"/>
            </a:br>
            <a:r>
              <a:rPr lang="en-US" dirty="0"/>
              <a:t>human Hazards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Epidemic/Pandemic</a:t>
            </a:r>
          </a:p>
          <a:p>
            <a:r>
              <a:rPr lang="en-US" dirty="0"/>
              <a:t>Mass Casualty Incident (trauma)</a:t>
            </a:r>
          </a:p>
          <a:p>
            <a:r>
              <a:rPr lang="en-US" dirty="0"/>
              <a:t>Violent Person</a:t>
            </a:r>
          </a:p>
          <a:p>
            <a:r>
              <a:rPr lang="en-US" dirty="0"/>
              <a:t>Train Crash (at facility)</a:t>
            </a:r>
          </a:p>
          <a:p>
            <a:r>
              <a:rPr lang="en-US" dirty="0"/>
              <a:t>Terrorism (CBERN)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535466" y="2010878"/>
            <a:ext cx="4645152" cy="3441520"/>
          </a:xfrm>
        </p:spPr>
        <p:txBody>
          <a:bodyPr>
            <a:normAutofit/>
          </a:bodyPr>
          <a:lstStyle/>
          <a:p>
            <a:r>
              <a:rPr lang="en-US" dirty="0"/>
              <a:t>Bomb Threat</a:t>
            </a:r>
          </a:p>
          <a:p>
            <a:r>
              <a:rPr lang="en-US" dirty="0"/>
              <a:t>Civil Disturbance</a:t>
            </a:r>
          </a:p>
          <a:p>
            <a:r>
              <a:rPr lang="en-US" dirty="0"/>
              <a:t>Hostage Situation</a:t>
            </a:r>
          </a:p>
          <a:p>
            <a:r>
              <a:rPr lang="en-US" dirty="0"/>
              <a:t>Labor Action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February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HCPSC Road to CMS EP Compliance Training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A7E60-7C54-6340-862C-FD8B7DE86D5B}" type="slidenum">
              <a:rPr lang="en-US" smtClean="0"/>
              <a:t>15</a:t>
            </a:fld>
            <a:endParaRPr lang="en-US" dirty="0"/>
          </a:p>
        </p:txBody>
      </p:sp>
      <p:pic>
        <p:nvPicPr>
          <p:cNvPr id="8" name="Picture 7" descr="&lt;strong&gt;Active shooter&lt;/strong&gt; incidents on the rise in America. You can increase your ..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8517" y="3306364"/>
            <a:ext cx="2152500" cy="2152500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182602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Hazard Vulnerability Analysis (HVA)</a:t>
            </a:r>
            <a:br>
              <a:rPr lang="en-US" dirty="0"/>
            </a:br>
            <a:r>
              <a:rPr lang="en-US" dirty="0"/>
              <a:t>Summary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February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HCPSC Road to CMS EP Compliance Training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A7E60-7C54-6340-862C-FD8B7DE86D5B}" type="slidenum">
              <a:rPr lang="en-US" smtClean="0"/>
              <a:t>16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1505" y="1958725"/>
            <a:ext cx="5145640" cy="41182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7263" y="2857500"/>
            <a:ext cx="20288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 have the HVA done, now what do I do with all this info?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2197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Hazard Vulnerability Analysis (HVA)</a:t>
            </a:r>
            <a:br>
              <a:rPr lang="en-US" dirty="0"/>
            </a:br>
            <a:r>
              <a:rPr lang="en-US" dirty="0"/>
              <a:t>Q&amp;A</a:t>
            </a:r>
            <a:endParaRPr lang="en-US" b="1" dirty="0"/>
          </a:p>
        </p:txBody>
      </p:sp>
      <p:pic>
        <p:nvPicPr>
          <p:cNvPr id="7" name="Content Placeholder 6" descr="&lt;strong&gt;Questions-and-Answers&lt;/strong&gt;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24362" y="2369344"/>
            <a:ext cx="3657600" cy="2743200"/>
          </a:xfrm>
          <a:effectLst>
            <a:softEdge rad="152400"/>
          </a:effec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February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HCPSC Road to CMS EP Compliance Training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A7E60-7C54-6340-862C-FD8B7DE86D5B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35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Keys to a successful Emergency operations plan (EOP)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Hazard Vulnerability Assessment (HVA)</a:t>
            </a:r>
          </a:p>
          <a:p>
            <a:endParaRPr lang="en-US" sz="2400" dirty="0" smtClean="0"/>
          </a:p>
          <a:p>
            <a:r>
              <a:rPr lang="en-US" sz="2400" dirty="0" smtClean="0"/>
              <a:t>Policies </a:t>
            </a:r>
            <a:r>
              <a:rPr lang="en-US" sz="2400" dirty="0"/>
              <a:t>and Procedures (Annexes, Quick Reaction Checklists)</a:t>
            </a:r>
          </a:p>
          <a:p>
            <a:endParaRPr lang="en-US" sz="2400" dirty="0" smtClean="0"/>
          </a:p>
          <a:p>
            <a:r>
              <a:rPr lang="en-US" sz="2400" dirty="0" smtClean="0"/>
              <a:t>Emergency Communications Plan (ECP)</a:t>
            </a:r>
          </a:p>
          <a:p>
            <a:endParaRPr lang="en-US" sz="2400" dirty="0" smtClean="0"/>
          </a:p>
          <a:p>
            <a:r>
              <a:rPr lang="en-US" sz="2400" dirty="0" smtClean="0"/>
              <a:t>Training and Testing 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HCPSC Road to CMS EP Compliance Training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A7E60-7C54-6340-862C-FD8B7DE86D5B}" type="slidenum">
              <a:rPr lang="en-US" smtClean="0"/>
              <a:t>18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9462" y="3583676"/>
            <a:ext cx="4300537" cy="246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01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EOP </a:t>
            </a:r>
            <a:br>
              <a:rPr lang="en-US" dirty="0" smtClean="0"/>
            </a:br>
            <a:r>
              <a:rPr lang="en-US" dirty="0" smtClean="0"/>
              <a:t>4 Phases of emergency </a:t>
            </a:r>
            <a:r>
              <a:rPr lang="en-US" dirty="0" smtClean="0"/>
              <a:t>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1738" y="2015732"/>
            <a:ext cx="8583116" cy="3450613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sz="2400" dirty="0" smtClean="0"/>
              <a:t>Preparedness </a:t>
            </a:r>
          </a:p>
          <a:p>
            <a:pPr>
              <a:lnSpc>
                <a:spcPct val="200000"/>
              </a:lnSpc>
            </a:pPr>
            <a:r>
              <a:rPr lang="en-US" sz="2400" dirty="0" smtClean="0"/>
              <a:t>Response </a:t>
            </a:r>
          </a:p>
          <a:p>
            <a:pPr>
              <a:lnSpc>
                <a:spcPct val="200000"/>
              </a:lnSpc>
            </a:pPr>
            <a:r>
              <a:rPr lang="en-US" sz="2400" dirty="0" smtClean="0"/>
              <a:t>Recovery</a:t>
            </a:r>
            <a:endParaRPr lang="en-US" sz="2400" dirty="0" smtClean="0"/>
          </a:p>
          <a:p>
            <a:pPr>
              <a:lnSpc>
                <a:spcPct val="200000"/>
              </a:lnSpc>
            </a:pPr>
            <a:r>
              <a:rPr lang="en-US" sz="2400" dirty="0" smtClean="0"/>
              <a:t>Mitigation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HCPSC Road to CMS EP Compliance Training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A7E60-7C54-6340-862C-FD8B7DE86D5B}" type="slidenum">
              <a:rPr lang="en-US" smtClean="0"/>
              <a:t>19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2241" y="2324988"/>
            <a:ext cx="2933700" cy="28321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66000"/>
              </a:srgbClr>
            </a:outerShdw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68204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Training 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1825" y="2015732"/>
            <a:ext cx="10483403" cy="3985823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HCPSC Welcome and Ice Breaker</a:t>
            </a:r>
          </a:p>
          <a:p>
            <a:r>
              <a:rPr lang="en-US" sz="2400" dirty="0"/>
              <a:t>How to Conduct an Hazard Vulnerability Analysis (HVA) </a:t>
            </a:r>
          </a:p>
          <a:p>
            <a:pPr lvl="1"/>
            <a:r>
              <a:rPr lang="en-US" sz="2200" dirty="0"/>
              <a:t>How to use the HVA information to create your Emergency Operations Plan (EOP)</a:t>
            </a:r>
          </a:p>
          <a:p>
            <a:r>
              <a:rPr lang="en-US" sz="2400" dirty="0"/>
              <a:t>Hands on HVA Technical Assistance Session</a:t>
            </a:r>
          </a:p>
          <a:p>
            <a:r>
              <a:rPr lang="en-US" sz="2400" dirty="0"/>
              <a:t>Key elements of a robust Emergency Operations Plan </a:t>
            </a:r>
          </a:p>
          <a:p>
            <a:pPr lvl="1"/>
            <a:r>
              <a:rPr lang="en-US" sz="2200" dirty="0"/>
              <a:t>HRSA Program Information Notices 2007- 015 and FTCA Policy Manual </a:t>
            </a:r>
          </a:p>
          <a:p>
            <a:pPr lvl="1"/>
            <a:r>
              <a:rPr lang="en-US" sz="2200" dirty="0"/>
              <a:t>CMS Emergency Preparedness Requirements EOP Checklist</a:t>
            </a:r>
          </a:p>
          <a:p>
            <a:r>
              <a:rPr lang="en-US" sz="2400" dirty="0"/>
              <a:t>EOP Technical Assistance </a:t>
            </a:r>
          </a:p>
          <a:p>
            <a:r>
              <a:rPr lang="en-US" sz="2400" dirty="0"/>
              <a:t>Debrief and Next Steps </a:t>
            </a:r>
          </a:p>
          <a:p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February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HCPSC Road to CMS EP Compliance Training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A7E60-7C54-6340-862C-FD8B7DE86D5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9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Emergency Operations Plan (EOP)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CMS Requirement</a:t>
            </a:r>
            <a:r>
              <a:rPr lang="en-US" dirty="0" smtClean="0"/>
              <a:t>: Must develop and maintain an all hazard plan based upon the risks and vulnerabilities raised in the HVA</a:t>
            </a:r>
          </a:p>
          <a:p>
            <a:pPr lvl="1"/>
            <a:r>
              <a:rPr lang="en-US" dirty="0" smtClean="0"/>
              <a:t>Emergency Operations Plan (EOP) and Business Continuity Plan (BCP) that can guide your organization’s response to both </a:t>
            </a:r>
            <a:r>
              <a:rPr lang="en-US" dirty="0" smtClean="0">
                <a:solidFill>
                  <a:srgbClr val="00B0F0"/>
                </a:solidFill>
              </a:rPr>
              <a:t>medical and non-medical disasters</a:t>
            </a:r>
          </a:p>
          <a:p>
            <a:pPr lvl="1"/>
            <a:r>
              <a:rPr lang="en-US" dirty="0" smtClean="0"/>
              <a:t>Update EOP and BCP annually for each of your FQHC sites</a:t>
            </a:r>
          </a:p>
          <a:p>
            <a:pPr lvl="1"/>
            <a:r>
              <a:rPr lang="en-US" dirty="0" smtClean="0"/>
              <a:t>EOP must include elements such as:</a:t>
            </a:r>
          </a:p>
          <a:p>
            <a:pPr lvl="2"/>
            <a:r>
              <a:rPr lang="en-US" dirty="0" smtClean="0"/>
              <a:t>Incident Command System (ICS) to reflect who is in charge </a:t>
            </a:r>
          </a:p>
          <a:p>
            <a:pPr lvl="2"/>
            <a:r>
              <a:rPr lang="en-US" dirty="0" smtClean="0"/>
              <a:t>Supplies and equipment to support effective disaster response and recovery</a:t>
            </a:r>
          </a:p>
          <a:p>
            <a:pPr lvl="2"/>
            <a:r>
              <a:rPr lang="en-US" dirty="0" smtClean="0"/>
              <a:t>Making provisions for patient tracking and vulnerable populations health needs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HCPSC Road to CMS EP Compliance Training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A7E60-7C54-6340-862C-FD8B7DE86D5B}" type="slidenum">
              <a:rPr lang="en-US" smtClean="0"/>
              <a:t>20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0530" y="3168835"/>
            <a:ext cx="2404520" cy="294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89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EOP checklist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Industry Best </a:t>
            </a:r>
            <a:r>
              <a:rPr lang="en-US" sz="2400" dirty="0" smtClean="0"/>
              <a:t>Practices</a:t>
            </a:r>
          </a:p>
          <a:p>
            <a:endParaRPr lang="en-US" sz="2400" dirty="0" smtClean="0"/>
          </a:p>
          <a:p>
            <a:r>
              <a:rPr lang="en-US" sz="2400" dirty="0" smtClean="0"/>
              <a:t>Review </a:t>
            </a:r>
            <a:r>
              <a:rPr lang="en-US" sz="2400" dirty="0" smtClean="0"/>
              <a:t>Annually </a:t>
            </a:r>
          </a:p>
          <a:p>
            <a:endParaRPr lang="en-US" sz="2400" dirty="0" smtClean="0"/>
          </a:p>
          <a:p>
            <a:r>
              <a:rPr lang="en-US" sz="2400" dirty="0" smtClean="0"/>
              <a:t>Based on CMS Rule dated September 2016</a:t>
            </a:r>
          </a:p>
          <a:p>
            <a:endParaRPr lang="en-US" sz="2400" dirty="0"/>
          </a:p>
          <a:p>
            <a:r>
              <a:rPr lang="en-US" sz="2400" dirty="0" smtClean="0"/>
              <a:t>CMS Interpretive </a:t>
            </a:r>
            <a:r>
              <a:rPr lang="en-US" sz="2400" dirty="0" smtClean="0"/>
              <a:t>Guidance TBD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HCPSC Road to CMS EP Compliance Training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A7E60-7C54-6340-862C-FD8B7DE86D5B}" type="slidenum">
              <a:rPr lang="en-US" smtClean="0"/>
              <a:t>21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7733" y="2015732"/>
            <a:ext cx="3627120" cy="362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51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Incident Command System </a:t>
            </a:r>
            <a:br>
              <a:rPr lang="en-US" dirty="0" smtClean="0"/>
            </a:br>
            <a:r>
              <a:rPr lang="en-US" dirty="0" smtClean="0"/>
              <a:t>command &amp; General Staff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HCPSC Road to CMS EP Compliance Training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A7E60-7C54-6340-862C-FD8B7DE86D5B}" type="slidenum">
              <a:rPr lang="en-US" smtClean="0"/>
              <a:t>22</a:t>
            </a:fld>
            <a:endParaRPr lang="en-US" dirty="0"/>
          </a:p>
        </p:txBody>
      </p:sp>
      <p:pic>
        <p:nvPicPr>
          <p:cNvPr id="1025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841" y="2018702"/>
            <a:ext cx="9847374" cy="396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 flipV="1">
            <a:off x="775620" y="5935661"/>
            <a:ext cx="1640271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78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Incident Command System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HCPSC Road to CMS EP Compliance Training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A7E60-7C54-6340-862C-FD8B7DE86D5B}" type="slidenum">
              <a:rPr lang="en-US" smtClean="0"/>
              <a:t>23</a:t>
            </a:fld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079" y="1853754"/>
            <a:ext cx="9331201" cy="4063493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91203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/>
              <a:t>Emergency Communications Plan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80" y="2015732"/>
            <a:ext cx="8684093" cy="3450613"/>
          </a:xfrm>
        </p:spPr>
        <p:txBody>
          <a:bodyPr>
            <a:normAutofit lnSpcReduction="10000"/>
          </a:bodyPr>
          <a:lstStyle/>
          <a:p>
            <a:r>
              <a:rPr lang="en-US" sz="2200" dirty="0" smtClean="0">
                <a:solidFill>
                  <a:srgbClr val="00B0F0"/>
                </a:solidFill>
              </a:rPr>
              <a:t>CMS Requirement</a:t>
            </a:r>
            <a:r>
              <a:rPr lang="en-US" sz="2200" dirty="0" smtClean="0"/>
              <a:t>: Must have internal and external communications plans &amp; redundant communication systems</a:t>
            </a:r>
          </a:p>
          <a:p>
            <a:r>
              <a:rPr lang="en-US" sz="2200" dirty="0" smtClean="0">
                <a:solidFill>
                  <a:srgbClr val="00B0F0"/>
                </a:solidFill>
              </a:rPr>
              <a:t>Internal</a:t>
            </a:r>
            <a:r>
              <a:rPr lang="en-US" sz="2200" dirty="0" smtClean="0"/>
              <a:t>: Notify patients, staff, and Board of a disaster impacting the FQHC</a:t>
            </a:r>
          </a:p>
          <a:p>
            <a:r>
              <a:rPr lang="en-US" sz="2200" dirty="0" smtClean="0">
                <a:solidFill>
                  <a:srgbClr val="00B0F0"/>
                </a:solidFill>
              </a:rPr>
              <a:t>External</a:t>
            </a:r>
            <a:r>
              <a:rPr lang="en-US" sz="2200" dirty="0" smtClean="0"/>
              <a:t>: Notify external stakeholders such as federal, tribal. State, and local agencies</a:t>
            </a:r>
          </a:p>
          <a:p>
            <a:r>
              <a:rPr lang="en-US" sz="2200" dirty="0" smtClean="0">
                <a:solidFill>
                  <a:srgbClr val="00B0F0"/>
                </a:solidFill>
              </a:rPr>
              <a:t>Redundant communications</a:t>
            </a:r>
            <a:r>
              <a:rPr lang="en-US" sz="2200" dirty="0" smtClean="0"/>
              <a:t>:  Have radios, satellite phones, ham radios, etc.</a:t>
            </a:r>
            <a:endParaRPr lang="en-US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HCPSC Road to CMS EP Compliance Training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A7E60-7C54-6340-862C-FD8B7DE86D5B}" type="slidenum">
              <a:rPr lang="en-US" smtClean="0"/>
              <a:t>24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5325" y="3741038"/>
            <a:ext cx="2240280" cy="206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57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444082211988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3" r="-1" b="3388"/>
          <a:stretch/>
        </p:blipFill>
        <p:spPr bwMode="auto">
          <a:xfrm>
            <a:off x="2" y="10"/>
            <a:ext cx="12191695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Rectangle 7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8" y="636753"/>
            <a:ext cx="8299435" cy="5572810"/>
          </a:xfrm>
          <a:prstGeom prst="rect">
            <a:avLst/>
          </a:prstGeom>
          <a:solidFill>
            <a:srgbClr val="000001">
              <a:alpha val="7490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4" name="Straight Connector 73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6385" y="1847088"/>
            <a:ext cx="6813363" cy="0"/>
          </a:xfrm>
          <a:prstGeom prst="line">
            <a:avLst/>
          </a:prstGeom>
          <a:ln>
            <a:solidFill>
              <a:srgbClr val="DF941C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4017" y="804520"/>
            <a:ext cx="6815731" cy="1049235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FFFE"/>
                </a:solidFill>
              </a:rPr>
              <a:t>Training </a:t>
            </a:r>
            <a:r>
              <a:rPr lang="en-US" dirty="0">
                <a:solidFill>
                  <a:srgbClr val="FFFFFE"/>
                </a:solidFill>
              </a:rPr>
              <a:t>and Plan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4017" y="2015733"/>
            <a:ext cx="6815731" cy="4021267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buClr>
                <a:srgbClr val="DF941C"/>
              </a:buClr>
            </a:pPr>
            <a:r>
              <a:rPr lang="en-US" dirty="0">
                <a:solidFill>
                  <a:srgbClr val="00B0F0"/>
                </a:solidFill>
              </a:rPr>
              <a:t>CMS Requirement:</a:t>
            </a:r>
            <a:r>
              <a:rPr lang="en-US" dirty="0">
                <a:solidFill>
                  <a:srgbClr val="FFFFFE"/>
                </a:solidFill>
              </a:rPr>
              <a:t> FQHCs must conduct and document annual training and test plans with 2 exercises annually</a:t>
            </a:r>
          </a:p>
          <a:p>
            <a:pPr>
              <a:lnSpc>
                <a:spcPct val="110000"/>
              </a:lnSpc>
              <a:buClr>
                <a:srgbClr val="DF941C"/>
              </a:buClr>
            </a:pPr>
            <a:r>
              <a:rPr lang="en-US" dirty="0">
                <a:solidFill>
                  <a:srgbClr val="00B0F0"/>
                </a:solidFill>
              </a:rPr>
              <a:t>Training: </a:t>
            </a:r>
            <a:r>
              <a:rPr lang="en-US" dirty="0">
                <a:solidFill>
                  <a:srgbClr val="FFFFFE"/>
                </a:solidFill>
              </a:rPr>
              <a:t>Conduct and document annual training on your emergency preparedness policies and procedures to all staff, volunteers, and Board</a:t>
            </a:r>
          </a:p>
          <a:p>
            <a:pPr>
              <a:lnSpc>
                <a:spcPct val="110000"/>
              </a:lnSpc>
              <a:buClr>
                <a:srgbClr val="DF941C"/>
              </a:buClr>
            </a:pPr>
            <a:r>
              <a:rPr lang="en-US" dirty="0">
                <a:solidFill>
                  <a:srgbClr val="00B0F0"/>
                </a:solidFill>
              </a:rPr>
              <a:t>Exercises: </a:t>
            </a:r>
            <a:r>
              <a:rPr lang="en-US" dirty="0">
                <a:solidFill>
                  <a:srgbClr val="FFFFFE"/>
                </a:solidFill>
              </a:rPr>
              <a:t>Must conduct and document two exercises annually of EOP</a:t>
            </a:r>
          </a:p>
          <a:p>
            <a:pPr lvl="1">
              <a:lnSpc>
                <a:spcPct val="110000"/>
              </a:lnSpc>
              <a:buClr>
                <a:srgbClr val="DF941C"/>
              </a:buClr>
            </a:pPr>
            <a:r>
              <a:rPr lang="en-US" sz="2000" dirty="0">
                <a:solidFill>
                  <a:srgbClr val="FFFFFE"/>
                </a:solidFill>
              </a:rPr>
              <a:t>One must be a </a:t>
            </a:r>
            <a:r>
              <a:rPr lang="en-US" sz="2000" u="sng" dirty="0">
                <a:solidFill>
                  <a:srgbClr val="00B0F0"/>
                </a:solidFill>
              </a:rPr>
              <a:t>full scale drill </a:t>
            </a:r>
            <a:r>
              <a:rPr lang="en-US" sz="2000" dirty="0">
                <a:solidFill>
                  <a:srgbClr val="FFFFFE"/>
                </a:solidFill>
              </a:rPr>
              <a:t>that can be a community or facility based exercise </a:t>
            </a:r>
          </a:p>
          <a:p>
            <a:pPr lvl="1">
              <a:lnSpc>
                <a:spcPct val="110000"/>
              </a:lnSpc>
              <a:buClr>
                <a:srgbClr val="DF941C"/>
              </a:buClr>
            </a:pPr>
            <a:r>
              <a:rPr lang="en-US" sz="2000" dirty="0">
                <a:solidFill>
                  <a:srgbClr val="FFFFFE"/>
                </a:solidFill>
              </a:rPr>
              <a:t>The other exercise can be your choice can be a </a:t>
            </a:r>
            <a:r>
              <a:rPr lang="en-US" sz="2000" dirty="0">
                <a:solidFill>
                  <a:srgbClr val="00B0F0"/>
                </a:solidFill>
              </a:rPr>
              <a:t>functional</a:t>
            </a:r>
            <a:r>
              <a:rPr lang="en-US" sz="2000" dirty="0">
                <a:solidFill>
                  <a:srgbClr val="FFFFFE"/>
                </a:solidFill>
              </a:rPr>
              <a:t> or </a:t>
            </a:r>
            <a:r>
              <a:rPr lang="en-US" sz="2000" dirty="0">
                <a:solidFill>
                  <a:srgbClr val="00B0F0"/>
                </a:solidFill>
              </a:rPr>
              <a:t>tabletop</a:t>
            </a:r>
            <a:r>
              <a:rPr lang="en-US" sz="2000" dirty="0">
                <a:solidFill>
                  <a:srgbClr val="FFFFFE"/>
                </a:solidFill>
              </a:rPr>
              <a:t> exercise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90330" y="6206389"/>
            <a:ext cx="2534481" cy="309201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rgbClr val="FFFFFE"/>
                </a:solidFill>
              </a:rPr>
              <a:t>February 22,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04019" y="6205765"/>
            <a:ext cx="4117475" cy="309201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rgbClr val="FFFFFE"/>
                </a:solidFill>
              </a:rPr>
              <a:t>HCPSC Road to CMS EP Compliance Training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32500" y="798973"/>
            <a:ext cx="811019" cy="50357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fld id="{CC3A7E60-7C54-6340-862C-FD8B7DE86D5B}" type="slidenum">
              <a:rPr lang="en-US" smtClean="0">
                <a:solidFill>
                  <a:srgbClr val="DF941C"/>
                </a:solidFill>
              </a:rPr>
              <a:pPr>
                <a:lnSpc>
                  <a:spcPct val="90000"/>
                </a:lnSpc>
              </a:pPr>
              <a:t>25</a:t>
            </a:fld>
            <a:endParaRPr lang="en-US" dirty="0">
              <a:solidFill>
                <a:srgbClr val="DF94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65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				Member 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What are your </a:t>
            </a:r>
            <a:r>
              <a:rPr lang="en-US" sz="2800" dirty="0">
                <a:solidFill>
                  <a:srgbClr val="00B0F0"/>
                </a:solidFill>
              </a:rPr>
              <a:t>biggest</a:t>
            </a:r>
            <a:r>
              <a:rPr lang="en-US" sz="2800" dirty="0"/>
              <a:t> take-aways about the CMS requirements?</a:t>
            </a:r>
          </a:p>
          <a:p>
            <a:r>
              <a:rPr lang="en-US" sz="2800" dirty="0"/>
              <a:t>Which </a:t>
            </a:r>
            <a:r>
              <a:rPr lang="en-US" sz="2800" dirty="0">
                <a:solidFill>
                  <a:srgbClr val="00B0F0"/>
                </a:solidFill>
              </a:rPr>
              <a:t>CMS EP Requirements </a:t>
            </a:r>
            <a:r>
              <a:rPr lang="en-US" sz="2800" dirty="0"/>
              <a:t>most concern you? </a:t>
            </a:r>
          </a:p>
          <a:p>
            <a:r>
              <a:rPr lang="en-US" sz="2800" dirty="0"/>
              <a:t>How can we best </a:t>
            </a:r>
            <a:r>
              <a:rPr lang="en-US" sz="2800" dirty="0">
                <a:solidFill>
                  <a:srgbClr val="00B0F0"/>
                </a:solidFill>
              </a:rPr>
              <a:t>help</a:t>
            </a:r>
            <a:r>
              <a:rPr lang="en-US" sz="2800" dirty="0"/>
              <a:t> you? </a:t>
            </a:r>
          </a:p>
          <a:p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February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HCPSC Road to CMS EP Compliance Training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A7E60-7C54-6340-862C-FD8B7DE86D5B}" type="slidenum">
              <a:rPr lang="en-US" smtClean="0"/>
              <a:t>26</a:t>
            </a:fld>
            <a:endParaRPr lang="en-US" dirty="0"/>
          </a:p>
        </p:txBody>
      </p:sp>
      <p:pic>
        <p:nvPicPr>
          <p:cNvPr id="8" name="Picture 3" descr="HCP_logo_horizontal_stack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856" y="638508"/>
            <a:ext cx="3763569" cy="119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71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411" y="2513331"/>
            <a:ext cx="4960443" cy="2455419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Training Debrief and Next Steps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2015734"/>
            <a:ext cx="4162555" cy="345061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900" dirty="0"/>
              <a:t>Tell us what you liked about the training? </a:t>
            </a:r>
          </a:p>
          <a:p>
            <a:pPr>
              <a:lnSpc>
                <a:spcPct val="100000"/>
              </a:lnSpc>
              <a:spcAft>
                <a:spcPts val="2400"/>
              </a:spcAft>
            </a:pPr>
            <a:r>
              <a:rPr lang="en-US" sz="1900" dirty="0"/>
              <a:t>What could we have done differently?</a:t>
            </a:r>
            <a:endParaRPr lang="en-US" sz="1900" u="sng" dirty="0"/>
          </a:p>
          <a:p>
            <a:pPr>
              <a:lnSpc>
                <a:spcPct val="100000"/>
              </a:lnSpc>
            </a:pPr>
            <a:r>
              <a:rPr lang="en-US" sz="1900" u="sng" dirty="0"/>
              <a:t>Project Next Steps</a:t>
            </a:r>
          </a:p>
          <a:p>
            <a:pPr>
              <a:lnSpc>
                <a:spcPct val="100000"/>
              </a:lnSpc>
            </a:pPr>
            <a:r>
              <a:rPr lang="en-US" sz="1900" dirty="0">
                <a:solidFill>
                  <a:srgbClr val="00B0F0"/>
                </a:solidFill>
              </a:rPr>
              <a:t>Monthly</a:t>
            </a:r>
            <a:r>
              <a:rPr lang="en-US" sz="1900" dirty="0"/>
              <a:t> CMS EP requirement conference calls </a:t>
            </a:r>
          </a:p>
          <a:p>
            <a:pPr>
              <a:lnSpc>
                <a:spcPct val="100000"/>
              </a:lnSpc>
            </a:pPr>
            <a:r>
              <a:rPr lang="en-US" sz="1900" dirty="0">
                <a:solidFill>
                  <a:srgbClr val="00B0F0"/>
                </a:solidFill>
              </a:rPr>
              <a:t>June 27</a:t>
            </a:r>
            <a:r>
              <a:rPr lang="en-US" sz="1900" baseline="30000" dirty="0">
                <a:solidFill>
                  <a:srgbClr val="00B0F0"/>
                </a:solidFill>
              </a:rPr>
              <a:t>th</a:t>
            </a:r>
            <a:r>
              <a:rPr lang="en-US" sz="1900" dirty="0">
                <a:solidFill>
                  <a:srgbClr val="00B0F0"/>
                </a:solidFill>
              </a:rPr>
              <a:t> training </a:t>
            </a:r>
            <a:r>
              <a:rPr lang="en-US" sz="1900" dirty="0"/>
              <a:t>on exercise design at a health center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54138" y="330370"/>
            <a:ext cx="3500715" cy="309201"/>
          </a:xfrm>
        </p:spPr>
        <p:txBody>
          <a:bodyPr>
            <a:normAutofit/>
          </a:bodyPr>
          <a:lstStyle/>
          <a:p>
            <a:r>
              <a:rPr lang="en-US"/>
              <a:t>February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938836" cy="309201"/>
          </a:xfrm>
        </p:spPr>
        <p:txBody>
          <a:bodyPr>
            <a:normAutofit/>
          </a:bodyPr>
          <a:lstStyle/>
          <a:p>
            <a:r>
              <a:rPr lang="en-US"/>
              <a:t>HCPSC Road to CMS EP Compliance Training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0060" y="798973"/>
            <a:ext cx="811019" cy="50357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fld id="{CC3A7E60-7C54-6340-862C-FD8B7DE86D5B}" type="slidenum">
              <a:rPr lang="en-US" smtClean="0"/>
              <a:pPr>
                <a:lnSpc>
                  <a:spcPct val="90000"/>
                </a:lnSpc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80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Offers of Support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As a member of HCPSC, Connect Consulting Services will offer a </a:t>
            </a:r>
            <a:r>
              <a:rPr lang="en-US" sz="2400" dirty="0">
                <a:solidFill>
                  <a:srgbClr val="00B0F0"/>
                </a:solidFill>
              </a:rPr>
              <a:t>free 30 minute phone consultation </a:t>
            </a:r>
            <a:r>
              <a:rPr lang="en-US" sz="2400" dirty="0"/>
              <a:t>regarding your CMS compliance needs. </a:t>
            </a:r>
          </a:p>
          <a:p>
            <a:r>
              <a:rPr lang="en-US" sz="2400" dirty="0"/>
              <a:t>In addition, Connect Consulting Services </a:t>
            </a:r>
            <a:r>
              <a:rPr lang="en-US" sz="2400" dirty="0">
                <a:solidFill>
                  <a:srgbClr val="00B0F0"/>
                </a:solidFill>
              </a:rPr>
              <a:t>will offer a 15% discount </a:t>
            </a:r>
            <a:r>
              <a:rPr lang="en-US" sz="2400" dirty="0"/>
              <a:t>on our planning, training, and exercise services.</a:t>
            </a:r>
          </a:p>
          <a:p>
            <a:r>
              <a:rPr lang="en-US" sz="2400" dirty="0"/>
              <a:t>Please contact Norma Springsteen at </a:t>
            </a:r>
            <a:r>
              <a:rPr lang="en-US" sz="2400" dirty="0">
                <a:hlinkClick r:id="rId2"/>
              </a:rPr>
              <a:t>Norma@ConnectConsulting.biz</a:t>
            </a:r>
            <a:r>
              <a:rPr lang="en-US" sz="2400" dirty="0"/>
              <a:t> to schedule a call with us to see how we can help your </a:t>
            </a:r>
            <a:r>
              <a:rPr lang="en-US" sz="2400" dirty="0" smtClean="0"/>
              <a:t>FQHC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HCPSC Road to CMS EP Compliance Training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A7E60-7C54-6340-862C-FD8B7DE86D5B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31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Contact Us!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1864194"/>
            <a:ext cx="4645152" cy="3595279"/>
          </a:xfrm>
        </p:spPr>
        <p:txBody>
          <a:bodyPr>
            <a:noAutofit/>
          </a:bodyPr>
          <a:lstStyle/>
          <a:p>
            <a:r>
              <a:rPr lang="en-US" dirty="0"/>
              <a:t>Jill Webber, MPH, Program Manager</a:t>
            </a:r>
          </a:p>
          <a:p>
            <a:r>
              <a:rPr lang="en-US" b="1" dirty="0"/>
              <a:t>Health Quality Partners </a:t>
            </a:r>
            <a:r>
              <a:rPr lang="en-US" dirty="0"/>
              <a:t>– </a:t>
            </a:r>
            <a:r>
              <a:rPr lang="en-US" b="1" dirty="0"/>
              <a:t>Health Center Partners</a:t>
            </a:r>
            <a:endParaRPr lang="en-US" dirty="0"/>
          </a:p>
          <a:p>
            <a:r>
              <a:rPr lang="en-US" dirty="0"/>
              <a:t>7535 Metropolitan Dr., San Diego, CA 92108</a:t>
            </a:r>
          </a:p>
          <a:p>
            <a:r>
              <a:rPr lang="en-US" dirty="0"/>
              <a:t>direct: 619.542.4324 </a:t>
            </a:r>
          </a:p>
          <a:p>
            <a:r>
              <a:rPr lang="en-US" dirty="0"/>
              <a:t>fax: 619.906.2486</a:t>
            </a:r>
          </a:p>
          <a:p>
            <a:r>
              <a:rPr lang="en-US" u="sng" dirty="0" smtClean="0">
                <a:hlinkClick r:id="rId2"/>
              </a:rPr>
              <a:t>jwebber@</a:t>
            </a:r>
            <a:r>
              <a:rPr lang="en-US" b="1" u="sng" dirty="0" smtClean="0">
                <a:hlinkClick r:id="rId2"/>
              </a:rPr>
              <a:t>hcp</a:t>
            </a:r>
            <a:r>
              <a:rPr lang="en-US" u="sng" dirty="0" smtClean="0">
                <a:hlinkClick r:id="rId2"/>
              </a:rPr>
              <a:t>socal.org</a:t>
            </a:r>
            <a:r>
              <a:rPr lang="en-US" dirty="0"/>
              <a:t> </a:t>
            </a:r>
          </a:p>
          <a:p>
            <a:r>
              <a:rPr lang="en-US" b="1" u="sng" dirty="0">
                <a:hlinkClick r:id="rId3"/>
              </a:rPr>
              <a:t>www.hqp</a:t>
            </a:r>
            <a:r>
              <a:rPr lang="en-US" u="sng" dirty="0">
                <a:hlinkClick r:id="rId3"/>
              </a:rPr>
              <a:t>socal.org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1864194"/>
            <a:ext cx="4645152" cy="3594669"/>
          </a:xfrm>
        </p:spPr>
        <p:txBody>
          <a:bodyPr>
            <a:noAutofit/>
          </a:bodyPr>
          <a:lstStyle/>
          <a:p>
            <a:r>
              <a:rPr lang="en-US" sz="1900" dirty="0"/>
              <a:t>Nora O’Brien, MPA, CEM, Chief Executive Officer </a:t>
            </a:r>
          </a:p>
          <a:p>
            <a:r>
              <a:rPr lang="en-US" sz="1900" dirty="0"/>
              <a:t>Connect Consulting Services </a:t>
            </a:r>
            <a:endParaRPr lang="en-US" sz="1900" dirty="0" smtClean="0"/>
          </a:p>
          <a:p>
            <a:r>
              <a:rPr lang="en-US" sz="1900" dirty="0" smtClean="0"/>
              <a:t>701 </a:t>
            </a:r>
            <a:r>
              <a:rPr lang="en-US" sz="1900" dirty="0"/>
              <a:t>12</a:t>
            </a:r>
            <a:r>
              <a:rPr lang="en-US" sz="1900" baseline="30000" dirty="0"/>
              <a:t>th</a:t>
            </a:r>
            <a:r>
              <a:rPr lang="en-US" sz="1900" dirty="0"/>
              <a:t> Street, Suite 202, Sacramento, CA  95814</a:t>
            </a:r>
          </a:p>
          <a:p>
            <a:r>
              <a:rPr lang="en-US" sz="1900" dirty="0">
                <a:hlinkClick r:id="rId4"/>
              </a:rPr>
              <a:t>Nora@ConnectConsulting.biz</a:t>
            </a:r>
            <a:endParaRPr lang="en-US" sz="1900" dirty="0"/>
          </a:p>
          <a:p>
            <a:r>
              <a:rPr lang="en-US" sz="1900" dirty="0"/>
              <a:t>Office: 916 </a:t>
            </a:r>
            <a:r>
              <a:rPr lang="en-US" sz="1900" dirty="0" smtClean="0"/>
              <a:t>758-3220 Mobile</a:t>
            </a:r>
            <a:r>
              <a:rPr lang="en-US" sz="1900" dirty="0"/>
              <a:t>: 916 806-7361</a:t>
            </a:r>
          </a:p>
          <a:p>
            <a:r>
              <a:rPr lang="en-US" sz="1900" dirty="0"/>
              <a:t>Twitter: @</a:t>
            </a:r>
            <a:r>
              <a:rPr lang="en-US" sz="1900" dirty="0" err="1"/>
              <a:t>NoraConnect</a:t>
            </a:r>
            <a:endParaRPr lang="en-US" sz="1900" dirty="0"/>
          </a:p>
          <a:p>
            <a:r>
              <a:rPr lang="en-US" sz="1900" dirty="0">
                <a:hlinkClick r:id="rId5"/>
              </a:rPr>
              <a:t>www.ConnectConsulting.biz</a:t>
            </a:r>
            <a:endParaRPr lang="en-US" sz="19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February 22, 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HCPSC Road to CMS EP Compliance Training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A7E60-7C54-6340-862C-FD8B7DE86D5B}" type="slidenum">
              <a:rPr lang="en-US" smtClean="0"/>
              <a:t>29</a:t>
            </a:fld>
            <a:endParaRPr lang="en-US" dirty="0"/>
          </a:p>
        </p:txBody>
      </p:sp>
      <p:pic>
        <p:nvPicPr>
          <p:cNvPr id="8" name="Picture 3" descr="HCP_logo_horizontal_stack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765" y="685748"/>
            <a:ext cx="2851150" cy="90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870" y="658205"/>
            <a:ext cx="1957046" cy="102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5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14" name="Picture 13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6" name="Straight Connector 15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7685" y="890353"/>
            <a:ext cx="0" cy="45720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015" y="804519"/>
            <a:ext cx="2868461" cy="4431360"/>
          </a:xfrm>
        </p:spPr>
        <p:txBody>
          <a:bodyPr>
            <a:normAutofit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Connect Consulting Services, Inc. </a:t>
            </a:r>
            <a:br>
              <a:rPr lang="en-US" dirty="0"/>
            </a:br>
            <a:r>
              <a:rPr lang="en-US" dirty="0"/>
              <a:t>Project Team Members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804520"/>
            <a:ext cx="6102559" cy="443135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700" dirty="0">
                <a:solidFill>
                  <a:srgbClr val="00B0F0"/>
                </a:solidFill>
              </a:rPr>
              <a:t>Nora </a:t>
            </a:r>
            <a:r>
              <a:rPr lang="en-US" sz="1700" dirty="0" smtClean="0">
                <a:solidFill>
                  <a:srgbClr val="00B0F0"/>
                </a:solidFill>
              </a:rPr>
              <a:t>O’Brien</a:t>
            </a:r>
            <a:r>
              <a:rPr lang="en-US" sz="1700" dirty="0" smtClean="0"/>
              <a:t>,</a:t>
            </a:r>
            <a:r>
              <a:rPr lang="en-US" sz="1700" dirty="0">
                <a:solidFill>
                  <a:srgbClr val="00B0F0"/>
                </a:solidFill>
              </a:rPr>
              <a:t> </a:t>
            </a:r>
            <a:r>
              <a:rPr lang="en-US" sz="1700" dirty="0" smtClean="0"/>
              <a:t>MPA</a:t>
            </a:r>
            <a:r>
              <a:rPr lang="en-US" sz="1700" dirty="0"/>
              <a:t>, CEM- CEO- CPCA staffer from 2001-2009, launched CCS in 2009 to assist clients with developing emergency management plans, training and drills and exercises</a:t>
            </a:r>
          </a:p>
          <a:p>
            <a:pPr>
              <a:lnSpc>
                <a:spcPct val="110000"/>
              </a:lnSpc>
            </a:pPr>
            <a:r>
              <a:rPr lang="en-US" sz="1700" dirty="0">
                <a:solidFill>
                  <a:srgbClr val="00B0F0"/>
                </a:solidFill>
              </a:rPr>
              <a:t>Cathy Larsen</a:t>
            </a:r>
            <a:r>
              <a:rPr lang="en-US" sz="1700" dirty="0"/>
              <a:t>, MA, Director of Planning and Development- former Executive Director of Southern Trinity Health Center and years of healthcare emergency management planning </a:t>
            </a:r>
          </a:p>
          <a:p>
            <a:pPr>
              <a:lnSpc>
                <a:spcPct val="110000"/>
              </a:lnSpc>
            </a:pPr>
            <a:r>
              <a:rPr lang="en-US" sz="1700" dirty="0">
                <a:solidFill>
                  <a:srgbClr val="00B0F0"/>
                </a:solidFill>
              </a:rPr>
              <a:t>Paul Small</a:t>
            </a:r>
            <a:r>
              <a:rPr lang="en-US" sz="1700" dirty="0"/>
              <a:t>, BA, EM,  Emergency Management Planner- former U.S. Air Force Emergency Manager who has been stationed throughout the world planning and conducting exercises</a:t>
            </a:r>
          </a:p>
          <a:p>
            <a:pPr>
              <a:lnSpc>
                <a:spcPct val="110000"/>
              </a:lnSpc>
            </a:pPr>
            <a:r>
              <a:rPr lang="en-US" sz="1700" dirty="0">
                <a:solidFill>
                  <a:srgbClr val="00B0F0"/>
                </a:solidFill>
              </a:rPr>
              <a:t>Norma Springsteen</a:t>
            </a:r>
            <a:r>
              <a:rPr lang="en-US" sz="1700" dirty="0"/>
              <a:t>, BA, Director of Operations- years of coordinating projects for the Yolo County Department of Public Health and CAPG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54138" y="330370"/>
            <a:ext cx="3500715" cy="309201"/>
          </a:xfrm>
        </p:spPr>
        <p:txBody>
          <a:bodyPr>
            <a:normAutofit/>
          </a:bodyPr>
          <a:lstStyle/>
          <a:p>
            <a:r>
              <a:rPr lang="en-US"/>
              <a:t>February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938836" cy="309201"/>
          </a:xfrm>
        </p:spPr>
        <p:txBody>
          <a:bodyPr>
            <a:normAutofit/>
          </a:bodyPr>
          <a:lstStyle/>
          <a:p>
            <a:r>
              <a:rPr lang="en-US"/>
              <a:t>HCPSC Road to CMS EP Compliance Training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0060" y="798973"/>
            <a:ext cx="811019" cy="50357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fld id="{CC3A7E60-7C54-6340-862C-FD8B7DE86D5B}" type="slidenum">
              <a:rPr lang="en-US" smtClean="0"/>
              <a:pPr>
                <a:lnSpc>
                  <a:spcPct val="90000"/>
                </a:lnSpc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1279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/>
            </a:r>
            <a:br>
              <a:rPr lang="en-US" dirty="0"/>
            </a:br>
            <a:r>
              <a:rPr lang="en-US" dirty="0"/>
              <a:t>CMS Emergency Prep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In 2016, the Centers for Medicare and Medicaid issued final Conditions of Participation (CoP) for 17 types of Medicaid and Medicare providers @ emergency management- FQHCs, RHCs, CMHA, IHS, hospice, LTCs, etc. by </a:t>
            </a:r>
            <a:r>
              <a:rPr lang="en-US" dirty="0">
                <a:solidFill>
                  <a:srgbClr val="00B0F0"/>
                </a:solidFill>
              </a:rPr>
              <a:t>November 15, 2017</a:t>
            </a:r>
          </a:p>
          <a:p>
            <a:r>
              <a:rPr lang="en-US" dirty="0"/>
              <a:t>Requirements will include:</a:t>
            </a:r>
          </a:p>
          <a:p>
            <a:pPr lvl="1"/>
            <a:r>
              <a:rPr lang="en-US" sz="2400" dirty="0"/>
              <a:t>Conduct Risk Assessment and Planning </a:t>
            </a:r>
          </a:p>
          <a:p>
            <a:pPr lvl="1"/>
            <a:r>
              <a:rPr lang="en-US" sz="2400" dirty="0"/>
              <a:t>Develop Policies and Procedures</a:t>
            </a:r>
          </a:p>
          <a:p>
            <a:pPr lvl="1"/>
            <a:r>
              <a:rPr lang="en-US" sz="2400" dirty="0"/>
              <a:t>Create Communication Plans</a:t>
            </a:r>
          </a:p>
          <a:p>
            <a:pPr lvl="1"/>
            <a:r>
              <a:rPr lang="en-US" sz="2400" dirty="0"/>
              <a:t>Training and Plan Testing</a:t>
            </a:r>
          </a:p>
          <a:p>
            <a:pPr marL="274320" lvl="1" indent="0">
              <a:buNone/>
            </a:pPr>
            <a:r>
              <a:rPr lang="en-US" sz="2400" dirty="0">
                <a:solidFill>
                  <a:srgbClr val="00B0F0"/>
                </a:solidFill>
                <a:hlinkClick r:id="rId2"/>
              </a:rPr>
              <a:t>CMS Emergency Preparedness Rule Overview</a:t>
            </a:r>
            <a:endParaRPr lang="en-US" sz="2400" dirty="0">
              <a:solidFill>
                <a:srgbClr val="00B0F0"/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February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HCPSC Road to CMS EP Compliance Training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A7E60-7C54-6340-862C-FD8B7DE86D5B}" type="slidenum">
              <a:rPr lang="en-US" smtClean="0"/>
              <a:t>4</a:t>
            </a:fld>
            <a:endParaRPr lang="en-US" dirty="0"/>
          </a:p>
        </p:txBody>
      </p:sp>
      <p:pic>
        <p:nvPicPr>
          <p:cNvPr id="7" name="Picture 2" descr="MS.gov Centers for Medicare &amp; Medicaid Services">
            <a:hlinkClick r:id="rId3" tooltip="CMS.gov Centers for Medicare &amp; Medicaid Services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833" y="189808"/>
            <a:ext cx="4335327" cy="89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91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4411" y="2012810"/>
            <a:ext cx="4964072" cy="3459865"/>
            <a:chOff x="6080282" y="2123762"/>
            <a:chExt cx="4964072" cy="3481923"/>
          </a:xfrm>
        </p:grpSpPr>
        <p:sp>
          <p:nvSpPr>
            <p:cNvPr id="13" name="Rectangle 1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282" y="2123762"/>
              <a:ext cx="4964072" cy="3481923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49189" y="2294169"/>
              <a:ext cx="4631437" cy="314996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il_fi" descr="http://theboldcorsicanflame.files.wordpress.com/2011/02/christchurch-earthquake-new-zealand-bus_32420_600x450-thumb-625x416.jpg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43"/>
          <a:stretch/>
        </p:blipFill>
        <p:spPr bwMode="auto">
          <a:xfrm>
            <a:off x="6579869" y="2491733"/>
            <a:ext cx="3993156" cy="250094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804519"/>
            <a:ext cx="6934200" cy="1049235"/>
          </a:xfrm>
        </p:spPr>
        <p:txBody>
          <a:bodyPr>
            <a:normAutofit/>
          </a:bodyPr>
          <a:lstStyle/>
          <a:p>
            <a:r>
              <a:rPr lang="en-US" dirty="0"/>
              <a:t>HCPSC CMS Project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81" y="2015734"/>
            <a:ext cx="4169336" cy="3450613"/>
          </a:xfrm>
        </p:spPr>
        <p:txBody>
          <a:bodyPr>
            <a:normAutofit/>
          </a:bodyPr>
          <a:lstStyle/>
          <a:p>
            <a:pPr lvl="0">
              <a:lnSpc>
                <a:spcPct val="110000"/>
              </a:lnSpc>
            </a:pPr>
            <a:r>
              <a:rPr lang="en-US" sz="1700" dirty="0"/>
              <a:t>Offering a Health Center CMS Compliance Self- Assessment </a:t>
            </a:r>
            <a:r>
              <a:rPr lang="en-US" sz="1700" dirty="0" smtClean="0"/>
              <a:t>Tool- </a:t>
            </a:r>
            <a:r>
              <a:rPr lang="en-US" sz="1700" dirty="0">
                <a:solidFill>
                  <a:srgbClr val="00B0F0"/>
                </a:solidFill>
              </a:rPr>
              <a:t>January</a:t>
            </a:r>
          </a:p>
          <a:p>
            <a:pPr lvl="0">
              <a:lnSpc>
                <a:spcPct val="110000"/>
              </a:lnSpc>
            </a:pPr>
            <a:r>
              <a:rPr lang="en-US" sz="1700" dirty="0"/>
              <a:t>Hosting monthly technical assistance calls to HCPSC members get to CMS Compliance – </a:t>
            </a:r>
            <a:r>
              <a:rPr lang="en-US" sz="1700" dirty="0">
                <a:solidFill>
                  <a:srgbClr val="00B0F0"/>
                </a:solidFill>
              </a:rPr>
              <a:t>January to June </a:t>
            </a:r>
          </a:p>
          <a:p>
            <a:pPr lvl="0">
              <a:lnSpc>
                <a:spcPct val="110000"/>
              </a:lnSpc>
            </a:pPr>
            <a:r>
              <a:rPr lang="en-US" sz="1700" dirty="0"/>
              <a:t>Conduct an emergency management training geared to supporting HCPSC members seeking to meet the CMS emergency preparedness requirements- </a:t>
            </a:r>
            <a:r>
              <a:rPr lang="en-US" sz="1700" dirty="0">
                <a:solidFill>
                  <a:srgbClr val="00B0F0"/>
                </a:solidFill>
              </a:rPr>
              <a:t>June 27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54138" y="330370"/>
            <a:ext cx="3500715" cy="309201"/>
          </a:xfrm>
        </p:spPr>
        <p:txBody>
          <a:bodyPr>
            <a:normAutofit/>
          </a:bodyPr>
          <a:lstStyle/>
          <a:p>
            <a:r>
              <a:rPr lang="en-US"/>
              <a:t>February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938836" cy="309201"/>
          </a:xfrm>
        </p:spPr>
        <p:txBody>
          <a:bodyPr>
            <a:normAutofit/>
          </a:bodyPr>
          <a:lstStyle/>
          <a:p>
            <a:r>
              <a:rPr lang="en-US"/>
              <a:t>HCPSC Road to CMS EP Compliance Training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0060" y="798973"/>
            <a:ext cx="811019" cy="50357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fld id="{CC3A7E60-7C54-6340-862C-FD8B7DE86D5B}" type="slidenum">
              <a:rPr lang="en-US" smtClean="0"/>
              <a:pPr>
                <a:lnSpc>
                  <a:spcPct val="90000"/>
                </a:lnSpc>
              </a:pPr>
              <a:t>5</a:t>
            </a:fld>
            <a:endParaRPr lang="en-US" dirty="0"/>
          </a:p>
        </p:txBody>
      </p:sp>
      <p:pic>
        <p:nvPicPr>
          <p:cNvPr id="11" name="Picture 3" descr="HCP_logo_horizontal_stack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079" y="638508"/>
            <a:ext cx="3636798" cy="115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71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2017 CMS Technical Assistance Schedule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February 28, 11am- </a:t>
            </a:r>
            <a:r>
              <a:rPr lang="en-US" sz="2400" dirty="0"/>
              <a:t>Emergency Plan policies and procedures development and update to meet the CMS requirements</a:t>
            </a:r>
            <a:endParaRPr lang="en-US" sz="2400" dirty="0">
              <a:solidFill>
                <a:srgbClr val="00B0F0"/>
              </a:solidFill>
            </a:endParaRPr>
          </a:p>
          <a:p>
            <a:r>
              <a:rPr lang="en-US" sz="2400" dirty="0">
                <a:solidFill>
                  <a:srgbClr val="00B0F0"/>
                </a:solidFill>
              </a:rPr>
              <a:t>March 28, 11am-  </a:t>
            </a:r>
            <a:r>
              <a:rPr lang="en-US" sz="2400" dirty="0"/>
              <a:t>Communication plan development and update</a:t>
            </a:r>
          </a:p>
          <a:p>
            <a:r>
              <a:rPr lang="en-US" sz="2400" dirty="0">
                <a:solidFill>
                  <a:srgbClr val="00B0F0"/>
                </a:solidFill>
              </a:rPr>
              <a:t>April 25, 11am- </a:t>
            </a:r>
            <a:r>
              <a:rPr lang="en-US" sz="2400" dirty="0"/>
              <a:t>Emergency</a:t>
            </a:r>
            <a:r>
              <a:rPr lang="en-US" sz="2400" b="1" dirty="0"/>
              <a:t> </a:t>
            </a:r>
            <a:r>
              <a:rPr lang="en-US" sz="2400" dirty="0"/>
              <a:t>training</a:t>
            </a:r>
            <a:r>
              <a:rPr lang="en-US" sz="2400" b="1" dirty="0"/>
              <a:t> </a:t>
            </a:r>
            <a:r>
              <a:rPr lang="en-US" sz="2400" dirty="0"/>
              <a:t>process</a:t>
            </a:r>
            <a:r>
              <a:rPr lang="en-US" sz="2400" b="1" dirty="0"/>
              <a:t> </a:t>
            </a:r>
            <a:r>
              <a:rPr lang="en-US" sz="2400" dirty="0"/>
              <a:t>&amp; documentation </a:t>
            </a:r>
          </a:p>
          <a:p>
            <a:r>
              <a:rPr lang="en-US" sz="2400" dirty="0">
                <a:solidFill>
                  <a:srgbClr val="00B0F0"/>
                </a:solidFill>
              </a:rPr>
              <a:t>May 30, 11am- </a:t>
            </a:r>
            <a:r>
              <a:rPr lang="en-US" sz="2400" dirty="0"/>
              <a:t>Preparing for tabletop and/or functional exercises</a:t>
            </a:r>
          </a:p>
          <a:p>
            <a:r>
              <a:rPr lang="en-US" sz="2400" dirty="0">
                <a:solidFill>
                  <a:srgbClr val="00B0F0"/>
                </a:solidFill>
              </a:rPr>
              <a:t>June 13, 11am</a:t>
            </a:r>
            <a:r>
              <a:rPr lang="en-US" sz="2400" dirty="0"/>
              <a:t>- Developing a full-scale exercise to test your emergency plans</a:t>
            </a:r>
          </a:p>
          <a:p>
            <a:r>
              <a:rPr lang="en-US" sz="2400" dirty="0">
                <a:solidFill>
                  <a:srgbClr val="00B0F0"/>
                </a:solidFill>
              </a:rPr>
              <a:t>June 27- 9am-3pm- An in-person training on how to conduct a full-scale drill training with an exercise at a member health center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February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HCPSC Road to CMS EP Compliance Training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A7E60-7C54-6340-862C-FD8B7DE86D5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52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Risk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CMS Requirement</a:t>
            </a:r>
            <a:r>
              <a:rPr lang="en-US" dirty="0"/>
              <a:t>:  All FQHCs must identify risks and vulnerabilities via a Hazard Vulnerability Analysis process </a:t>
            </a:r>
            <a:r>
              <a:rPr lang="en-US" dirty="0">
                <a:solidFill>
                  <a:schemeClr val="accent6"/>
                </a:solidFill>
              </a:rPr>
              <a:t>annually</a:t>
            </a:r>
          </a:p>
          <a:p>
            <a:r>
              <a:rPr lang="en-US" dirty="0"/>
              <a:t>A Hazard Vulnerability Analysis (HVA) created by </a:t>
            </a:r>
            <a:r>
              <a:rPr lang="en-US" dirty="0">
                <a:hlinkClick r:id="rId2"/>
              </a:rPr>
              <a:t>Kaiser HVA Tool </a:t>
            </a:r>
            <a:r>
              <a:rPr lang="en-US" dirty="0"/>
              <a:t>pinpoints:</a:t>
            </a:r>
          </a:p>
          <a:p>
            <a:pPr lvl="1"/>
            <a:r>
              <a:rPr lang="en-US" i="1" dirty="0"/>
              <a:t>Hazards</a:t>
            </a:r>
            <a:r>
              <a:rPr lang="en-US" dirty="0"/>
              <a:t> and/or </a:t>
            </a:r>
            <a:r>
              <a:rPr lang="en-US" i="1" dirty="0"/>
              <a:t>vulnerabilities</a:t>
            </a:r>
            <a:r>
              <a:rPr lang="en-US" dirty="0"/>
              <a:t> that need your attention;</a:t>
            </a:r>
          </a:p>
          <a:p>
            <a:pPr lvl="1"/>
            <a:r>
              <a:rPr lang="en-US" i="1" dirty="0"/>
              <a:t>Actions</a:t>
            </a:r>
            <a:r>
              <a:rPr lang="en-US" dirty="0"/>
              <a:t> that might be taken to reduce the impact of those hazards;</a:t>
            </a:r>
          </a:p>
          <a:p>
            <a:pPr lvl="1"/>
            <a:r>
              <a:rPr lang="en-US" dirty="0"/>
              <a:t>What </a:t>
            </a:r>
            <a:r>
              <a:rPr lang="en-US" i="1" dirty="0"/>
              <a:t>resources</a:t>
            </a:r>
            <a:r>
              <a:rPr lang="en-US" dirty="0"/>
              <a:t> are likely to be needed to </a:t>
            </a:r>
            <a:r>
              <a:rPr lang="en-US" i="1" dirty="0"/>
              <a:t>mitigate</a:t>
            </a:r>
            <a:r>
              <a:rPr lang="en-US" dirty="0"/>
              <a:t> and </a:t>
            </a:r>
            <a:r>
              <a:rPr lang="en-US" i="1" dirty="0"/>
              <a:t>prepare</a:t>
            </a:r>
            <a:r>
              <a:rPr lang="en-US" dirty="0"/>
              <a:t> for hazards.</a:t>
            </a:r>
          </a:p>
          <a:p>
            <a:r>
              <a:rPr lang="en-US" dirty="0">
                <a:solidFill>
                  <a:srgbClr val="00B0F0"/>
                </a:solidFill>
              </a:rPr>
              <a:t>Best practice tips</a:t>
            </a:r>
            <a:r>
              <a:rPr lang="en-US" dirty="0"/>
              <a:t>: Conduct a HVA for each CHC site annually and ask neighboring healthcare provider for their HVA - same area, same hazards!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February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HCPSC Road to CMS EP Compliance Training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A7E60-7C54-6340-862C-FD8B7DE86D5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99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Hazard Vulnerability Analysis (HVA)</a:t>
            </a:r>
            <a:br>
              <a:rPr lang="en-US" dirty="0"/>
            </a:br>
            <a:r>
              <a:rPr lang="en-US" dirty="0"/>
              <a:t>What????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1126" y="1880916"/>
            <a:ext cx="8324179" cy="4206733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en-US" sz="3200" b="1" dirty="0"/>
              <a:t>Hazard Vulnerability Analysis (HVA):</a:t>
            </a:r>
            <a:endParaRPr lang="en-US" sz="3200" dirty="0"/>
          </a:p>
          <a:p>
            <a:pPr lvl="1"/>
            <a:r>
              <a:rPr lang="en-US" sz="2900" dirty="0"/>
              <a:t>Process to help Clinics evaluate their vulnerability to </a:t>
            </a:r>
            <a:r>
              <a:rPr lang="en-US" sz="2900" i="1" dirty="0"/>
              <a:t>specific</a:t>
            </a:r>
            <a:r>
              <a:rPr lang="en-US" sz="2900" dirty="0"/>
              <a:t> hazards;</a:t>
            </a:r>
          </a:p>
          <a:p>
            <a:pPr lvl="1"/>
            <a:r>
              <a:rPr lang="en-US" sz="2900" dirty="0"/>
              <a:t>Puts </a:t>
            </a:r>
            <a:r>
              <a:rPr lang="en-US" sz="2900" i="1" dirty="0"/>
              <a:t>each</a:t>
            </a:r>
            <a:r>
              <a:rPr lang="en-US" sz="2900" dirty="0"/>
              <a:t> hazard in perspective by using categories:</a:t>
            </a:r>
          </a:p>
          <a:p>
            <a:pPr lvl="2"/>
            <a:r>
              <a:rPr lang="en-US" sz="2600" i="1" dirty="0"/>
              <a:t>Probability</a:t>
            </a:r>
            <a:r>
              <a:rPr lang="en-US" sz="2600" dirty="0"/>
              <a:t> of the Hazard Occurring;</a:t>
            </a:r>
          </a:p>
          <a:p>
            <a:pPr lvl="2"/>
            <a:r>
              <a:rPr lang="en-US" sz="2600" i="1" dirty="0"/>
              <a:t>Impact</a:t>
            </a:r>
            <a:r>
              <a:rPr lang="en-US" sz="2600" dirty="0"/>
              <a:t> of the Hazard;</a:t>
            </a:r>
          </a:p>
          <a:p>
            <a:pPr lvl="3"/>
            <a:r>
              <a:rPr lang="en-US" sz="2300" dirty="0"/>
              <a:t>Human Impact;</a:t>
            </a:r>
          </a:p>
          <a:p>
            <a:pPr lvl="3"/>
            <a:r>
              <a:rPr lang="en-US" sz="2300" dirty="0"/>
              <a:t>Property Impact;</a:t>
            </a:r>
          </a:p>
          <a:p>
            <a:pPr lvl="3"/>
            <a:r>
              <a:rPr lang="en-US" sz="2300" dirty="0"/>
              <a:t>Business Impact.</a:t>
            </a:r>
          </a:p>
          <a:p>
            <a:pPr lvl="2"/>
            <a:r>
              <a:rPr lang="en-US" sz="2600" i="1" dirty="0"/>
              <a:t>Preparedness</a:t>
            </a:r>
            <a:r>
              <a:rPr lang="en-US" sz="2600" dirty="0"/>
              <a:t> of your organization;</a:t>
            </a:r>
          </a:p>
          <a:p>
            <a:pPr lvl="2"/>
            <a:r>
              <a:rPr lang="en-US" sz="2600" dirty="0"/>
              <a:t>Ability to </a:t>
            </a:r>
            <a:r>
              <a:rPr lang="en-US" sz="2600" i="1" dirty="0"/>
              <a:t>Response</a:t>
            </a:r>
            <a:r>
              <a:rPr lang="en-US" sz="2600" dirty="0"/>
              <a:t> to the Hazard:</a:t>
            </a:r>
          </a:p>
          <a:p>
            <a:pPr lvl="3"/>
            <a:r>
              <a:rPr lang="en-US" sz="2300" dirty="0"/>
              <a:t>Internal Response;</a:t>
            </a:r>
          </a:p>
          <a:p>
            <a:pPr lvl="3"/>
            <a:r>
              <a:rPr lang="en-US" sz="2300" dirty="0"/>
              <a:t>External Response.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February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HCPSC Road to CMS EP Compliance Training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A7E60-7C54-6340-862C-FD8B7DE86D5B}" type="slidenum">
              <a:rPr lang="en-US" smtClean="0"/>
              <a:t>8</a:t>
            </a:fld>
            <a:endParaRPr lang="en-US" dirty="0"/>
          </a:p>
        </p:txBody>
      </p:sp>
      <p:pic>
        <p:nvPicPr>
          <p:cNvPr id="11" name="Picture 10" descr="Weather rewind: 11 tornadoes touched down on August 19th | Updraft ..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2094" y="2643280"/>
            <a:ext cx="2586421" cy="1717384"/>
          </a:xfrm>
          <a:prstGeom prst="rect">
            <a:avLst/>
          </a:prstGeom>
          <a:effectLst>
            <a:softEdge rad="279400"/>
          </a:effectLst>
        </p:spPr>
      </p:pic>
      <p:pic>
        <p:nvPicPr>
          <p:cNvPr id="12" name="Picture 11" descr="The Piute Fire burns out of control more than 1,400 wildfires. The ..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6065" y="3843383"/>
            <a:ext cx="2353866" cy="1569244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13" name="Picture 12" descr="&lt;strong&gt;San&lt;/strong&gt; &lt;strong&gt;Diego&lt;/strong&gt; stormwater management: public comment period is almost over ...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618" y="3016563"/>
            <a:ext cx="2381786" cy="1653639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169933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Hazard Vulnerability Analysis (HVA)</a:t>
            </a:r>
            <a:br>
              <a:rPr lang="en-US" dirty="0"/>
            </a:br>
            <a:r>
              <a:rPr lang="en-US" dirty="0"/>
              <a:t>purpose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8155" y="2017163"/>
            <a:ext cx="6813930" cy="3450613"/>
          </a:xfrm>
        </p:spPr>
        <p:txBody>
          <a:bodyPr/>
          <a:lstStyle/>
          <a:p>
            <a:pPr lvl="0"/>
            <a:r>
              <a:rPr lang="en-US" sz="2200" b="1" dirty="0">
                <a:solidFill>
                  <a:srgbClr val="00B0F0"/>
                </a:solidFill>
              </a:rPr>
              <a:t>Purpose of HVA is to Make Risk-Based </a:t>
            </a:r>
            <a:r>
              <a:rPr lang="en-US" sz="2200" b="1" dirty="0" smtClean="0">
                <a:solidFill>
                  <a:srgbClr val="00B0F0"/>
                </a:solidFill>
              </a:rPr>
              <a:t>Choices</a:t>
            </a:r>
            <a:r>
              <a:rPr lang="en-US" sz="2200" b="1" dirty="0">
                <a:solidFill>
                  <a:srgbClr val="00B0F0"/>
                </a:solidFill>
              </a:rPr>
              <a:t>:</a:t>
            </a:r>
            <a:r>
              <a:rPr lang="en-US" sz="2200" b="1" dirty="0" smtClean="0">
                <a:solidFill>
                  <a:srgbClr val="00B0F0"/>
                </a:solidFill>
              </a:rPr>
              <a:t> </a:t>
            </a:r>
            <a:endParaRPr lang="en-US" sz="2200" dirty="0">
              <a:solidFill>
                <a:srgbClr val="00B0F0"/>
              </a:solidFill>
            </a:endParaRPr>
          </a:p>
          <a:p>
            <a:pPr lvl="1"/>
            <a:r>
              <a:rPr lang="en-US" sz="2000" dirty="0"/>
              <a:t>Address your Vulnerabilities;</a:t>
            </a:r>
          </a:p>
          <a:p>
            <a:pPr lvl="1"/>
            <a:r>
              <a:rPr lang="en-US" sz="2000" dirty="0"/>
              <a:t>Mitigate Hazards;</a:t>
            </a:r>
          </a:p>
          <a:p>
            <a:pPr lvl="1"/>
            <a:r>
              <a:rPr lang="en-US" sz="2000" dirty="0"/>
              <a:t>Respond to Events;</a:t>
            </a:r>
          </a:p>
          <a:p>
            <a:pPr lvl="1"/>
            <a:r>
              <a:rPr lang="en-US" sz="2000" dirty="0"/>
              <a:t>Recover from Events;</a:t>
            </a:r>
          </a:p>
          <a:p>
            <a:pPr lvl="1"/>
            <a:r>
              <a:rPr lang="en-US" sz="2000" dirty="0"/>
              <a:t>Create an Emergency Operations and Business Continuity Plans to address greatest Risks.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February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HCPSC Road to CMS EP Compliance Training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A7E60-7C54-6340-862C-FD8B7DE86D5B}" type="slidenum">
              <a:rPr lang="en-US" smtClean="0"/>
              <a:t>9</a:t>
            </a:fld>
            <a:endParaRPr lang="en-US" dirty="0"/>
          </a:p>
        </p:txBody>
      </p:sp>
      <p:pic>
        <p:nvPicPr>
          <p:cNvPr id="9" name="Picture 8" descr="El número de ejecutivos de TI que creen que los riesgos del BYOD son ..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5369" y="2233448"/>
            <a:ext cx="2363914" cy="2300216"/>
          </a:xfrm>
          <a:prstGeom prst="rect">
            <a:avLst/>
          </a:prstGeom>
          <a:effectLst>
            <a:softEdge rad="177800"/>
          </a:effectLst>
        </p:spPr>
      </p:pic>
    </p:spTree>
    <p:extLst>
      <p:ext uri="{BB962C8B-B14F-4D97-AF65-F5344CB8AC3E}">
        <p14:creationId xmlns:p14="http://schemas.microsoft.com/office/powerpoint/2010/main" val="75363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lery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3016</TotalTime>
  <Words>1582</Words>
  <Application>Microsoft Macintosh PowerPoint</Application>
  <PresentationFormat>Widescreen</PresentationFormat>
  <Paragraphs>270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Calibri</vt:lpstr>
      <vt:lpstr>Gill Sans MT</vt:lpstr>
      <vt:lpstr>Arial</vt:lpstr>
      <vt:lpstr>Gallery</vt:lpstr>
      <vt:lpstr>Road to CMS Emergency Preparedness Requirements: Hands on Hva &amp; EOP</vt:lpstr>
      <vt:lpstr>Training Agenda</vt:lpstr>
      <vt:lpstr> Connect Consulting Services, Inc.  Project Team Members</vt:lpstr>
      <vt:lpstr> CMS Emergency Prep Requirements</vt:lpstr>
      <vt:lpstr>HCPSC CMS Project Overview</vt:lpstr>
      <vt:lpstr>2017 CMS Technical Assistance Schedule</vt:lpstr>
      <vt:lpstr>Risk Assessment</vt:lpstr>
      <vt:lpstr>Hazard Vulnerability Analysis (HVA) What????</vt:lpstr>
      <vt:lpstr>Hazard Vulnerability Analysis (HVA) purpose</vt:lpstr>
      <vt:lpstr>Hazard Vulnerability Analysis (HVA) Planning Resource Tool - Kaiser Permanente</vt:lpstr>
      <vt:lpstr>Hazard Vulnerability Analysis (HVA) Planning Resource Tool - Kaiser Permanente</vt:lpstr>
      <vt:lpstr>Hazard Vulnerability Analysis (HVA) Planning Resource Tool - Kaiser Permanente</vt:lpstr>
      <vt:lpstr>Hazard Vulnerability Analysis (HVA) Natural Hazards</vt:lpstr>
      <vt:lpstr>Hazard Vulnerability Analysis (HVA) Technological Hazards</vt:lpstr>
      <vt:lpstr>Hazard Vulnerability Analysis (HVA) human Hazards</vt:lpstr>
      <vt:lpstr>Hazard Vulnerability Analysis (HVA) Summary</vt:lpstr>
      <vt:lpstr>Hazard Vulnerability Analysis (HVA) Q&amp;A</vt:lpstr>
      <vt:lpstr>Keys to a successful Emergency operations plan (EOP)</vt:lpstr>
      <vt:lpstr>EOP  4 Phases of emergency Management</vt:lpstr>
      <vt:lpstr>Emergency Operations Plan (EOP)</vt:lpstr>
      <vt:lpstr>EOP checklist Review</vt:lpstr>
      <vt:lpstr>Incident Command System  command &amp; General Staff </vt:lpstr>
      <vt:lpstr>  Incident Command System</vt:lpstr>
      <vt:lpstr>Emergency Communications Plan</vt:lpstr>
      <vt:lpstr>Training and Plan testing</vt:lpstr>
      <vt:lpstr>    Member Discussion</vt:lpstr>
      <vt:lpstr>Training Debrief and Next Steps  </vt:lpstr>
      <vt:lpstr>Offers of Support</vt:lpstr>
      <vt:lpstr>Contact Us! 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Nora O'Brien</dc:creator>
  <cp:lastModifiedBy>Nora O'Brien</cp:lastModifiedBy>
  <cp:revision>94</cp:revision>
  <cp:lastPrinted>2017-02-16T16:17:06Z</cp:lastPrinted>
  <dcterms:created xsi:type="dcterms:W3CDTF">2017-02-14T08:11:59Z</dcterms:created>
  <dcterms:modified xsi:type="dcterms:W3CDTF">2017-02-22T00:04:41Z</dcterms:modified>
</cp:coreProperties>
</file>