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80" r:id="rId2"/>
    <p:sldMasterId id="2147483691" r:id="rId3"/>
    <p:sldMasterId id="2147483739" r:id="rId4"/>
    <p:sldMasterId id="2147483752" r:id="rId5"/>
    <p:sldMasterId id="2147483764" r:id="rId6"/>
  </p:sldMasterIdLst>
  <p:notesMasterIdLst>
    <p:notesMasterId r:id="rId23"/>
  </p:notesMasterIdLst>
  <p:handoutMasterIdLst>
    <p:handoutMasterId r:id="rId24"/>
  </p:handoutMasterIdLst>
  <p:sldIdLst>
    <p:sldId id="456" r:id="rId7"/>
    <p:sldId id="457" r:id="rId8"/>
    <p:sldId id="476" r:id="rId9"/>
    <p:sldId id="459" r:id="rId10"/>
    <p:sldId id="463" r:id="rId11"/>
    <p:sldId id="464" r:id="rId12"/>
    <p:sldId id="479" r:id="rId13"/>
    <p:sldId id="482" r:id="rId14"/>
    <p:sldId id="469" r:id="rId15"/>
    <p:sldId id="480" r:id="rId16"/>
    <p:sldId id="471" r:id="rId17"/>
    <p:sldId id="477" r:id="rId18"/>
    <p:sldId id="478" r:id="rId19"/>
    <p:sldId id="475" r:id="rId20"/>
    <p:sldId id="481" r:id="rId21"/>
    <p:sldId id="466" r:id="rId2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a Choucair" initials="JC" lastIdx="1" clrIdx="0">
    <p:extLst/>
  </p:cmAuthor>
  <p:cmAuthor id="2" name="Mark Roberts" initials="MR" lastIdx="4" clrIdx="1">
    <p:extLst/>
  </p:cmAuthor>
  <p:cmAuthor id="3" name="Laura Summers" initials="LS" lastIdx="10" clrIdx="2">
    <p:extLst>
      <p:ext uri="{19B8F6BF-5375-455C-9EA6-DF929625EA0E}">
        <p15:presenceInfo xmlns:p15="http://schemas.microsoft.com/office/powerpoint/2012/main" userId="ae3b9145c0bc60f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9A46"/>
    <a:srgbClr val="008A3E"/>
    <a:srgbClr val="868686"/>
    <a:srgbClr val="7C1215"/>
    <a:srgbClr val="467CCF"/>
    <a:srgbClr val="A6A6A6"/>
    <a:srgbClr val="F2F2F2"/>
    <a:srgbClr val="008E40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2" autoAdjust="0"/>
    <p:restoredTop sz="92974" autoAdjust="0"/>
  </p:normalViewPr>
  <p:slideViewPr>
    <p:cSldViewPr snapToGrid="0">
      <p:cViewPr varScale="1">
        <p:scale>
          <a:sx n="97" d="100"/>
          <a:sy n="97" d="100"/>
        </p:scale>
        <p:origin x="930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1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082E782-D4D3-48C7-A712-590A9A5F1A2E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9"/>
            <a:ext cx="3012329" cy="46369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0AF5F721-CFCB-4FDC-86CC-162E9D4E0B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408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7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118719AA-ED83-420E-AD57-B76C4A215C4E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6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E80EB9C0-9ED8-4A40-A6CD-DAF663EE69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2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B9C0-9ED8-4A40-A6CD-DAF663EE69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701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09BD5-2A93-4FA2-8810-C903C85440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378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09BD5-2A93-4FA2-8810-C903C85440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102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09BD5-2A93-4FA2-8810-C903C85440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896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B9C0-9ED8-4A40-A6CD-DAF663EE69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5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B9C0-9ED8-4A40-A6CD-DAF663EE69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4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0EB9C0-9ED8-4A40-A6CD-DAF663EE69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476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09BD5-2A93-4FA2-8810-C903C85440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16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0" y="1154113"/>
            <a:ext cx="4156075" cy="31162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ADF53-D901-49C2-9B8A-C78D770F68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33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9BD5-2A93-4FA2-8810-C903C8544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105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B09BD5-2A93-4FA2-8810-C903C85440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019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155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4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16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771650" y="2362202"/>
            <a:ext cx="5486402" cy="1960099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marL="0" indent="0">
              <a:buNone/>
              <a:defRPr sz="3375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Title of Presentation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258052" y="6186819"/>
            <a:ext cx="1419225" cy="5207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05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February 14,2015</a:t>
            </a:r>
          </a:p>
        </p:txBody>
      </p:sp>
    </p:spTree>
    <p:extLst>
      <p:ext uri="{BB962C8B-B14F-4D97-AF65-F5344CB8AC3E}">
        <p14:creationId xmlns:p14="http://schemas.microsoft.com/office/powerpoint/2010/main" val="419197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65301" y="2946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29043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34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Title_blue acc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193560"/>
          </a:solidFill>
          <a:ln w="9525" algn="ctr">
            <a:noFill/>
            <a:round/>
            <a:headEnd/>
            <a:tailEnd/>
          </a:ln>
        </p:spPr>
        <p:txBody>
          <a:bodyPr lIns="51433" tIns="25717" rIns="51433" bIns="25717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3912" y="9067"/>
            <a:ext cx="8659368" cy="812800"/>
          </a:xfrm>
          <a:prstGeom prst="rect">
            <a:avLst/>
          </a:prstGeom>
        </p:spPr>
        <p:txBody>
          <a:bodyPr lIns="91438" tIns="45719" rIns="91438" bIns="45719" anchor="ctr">
            <a:noAutofit/>
          </a:bodyPr>
          <a:lstStyle>
            <a:lvl1pPr algn="l">
              <a:defRPr sz="33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5" descr="LP bug Medium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59" y="6375424"/>
            <a:ext cx="154781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4" y="6427789"/>
            <a:ext cx="637671" cy="1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" dirty="0">
                <a:solidFill>
                  <a:prstClr val="black"/>
                </a:solidFill>
                <a:ea typeface="ヒラギノ角ゴ Pro W3" pitchFamily="-112" charset="-128"/>
                <a:cs typeface="Segoe UI" pitchFamily="34" charset="0"/>
              </a:rPr>
              <a:t>©2014 LEAVITT PARTNERS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1492" y="6375417"/>
            <a:ext cx="283964" cy="144269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600">
                <a:solidFill>
                  <a:prstClr val="black"/>
                </a:solidFill>
              </a:rPr>
              <a:pPr algn="r" defTabSz="514350"/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835892"/>
            <a:ext cx="9150927" cy="78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8467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65301" y="294640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  <p:pic>
        <p:nvPicPr>
          <p:cNvPr id="3" name="Picture 2" descr="PEC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11959"/>
            <a:ext cx="59055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82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015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6535" y="-106434"/>
            <a:ext cx="2121875" cy="1873971"/>
            <a:chOff x="945660" y="504096"/>
            <a:chExt cx="3946769" cy="2614242"/>
          </a:xfrm>
        </p:grpSpPr>
        <p:sp>
          <p:nvSpPr>
            <p:cNvPr id="3" name="Rounded Rectangle 2"/>
            <p:cNvSpPr/>
            <p:nvPr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70542" y="512190"/>
            <a:ext cx="1421421" cy="1255353"/>
            <a:chOff x="945660" y="504096"/>
            <a:chExt cx="3946769" cy="2614242"/>
          </a:xfrm>
        </p:grpSpPr>
        <p:sp>
          <p:nvSpPr>
            <p:cNvPr id="11" name="Rounded Rectangle 10"/>
            <p:cNvSpPr/>
            <p:nvPr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16237" y="624408"/>
            <a:ext cx="2298760" cy="2186435"/>
            <a:chOff x="5697415" y="1961662"/>
            <a:chExt cx="3477847" cy="2480931"/>
          </a:xfrm>
        </p:grpSpPr>
        <p:sp>
          <p:nvSpPr>
            <p:cNvPr id="16" name="Rounded Rectangle 15"/>
            <p:cNvSpPr/>
            <p:nvPr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59828" y="3395315"/>
            <a:ext cx="1652261" cy="1571527"/>
            <a:chOff x="5697415" y="1961662"/>
            <a:chExt cx="3477847" cy="2480931"/>
          </a:xfrm>
        </p:grpSpPr>
        <p:sp>
          <p:nvSpPr>
            <p:cNvPr id="22" name="Rounded Rectangle 21"/>
            <p:cNvSpPr/>
            <p:nvPr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15850" y="4930378"/>
            <a:ext cx="1421421" cy="1255353"/>
            <a:chOff x="945660" y="504096"/>
            <a:chExt cx="3946769" cy="2614242"/>
          </a:xfrm>
        </p:grpSpPr>
        <p:sp>
          <p:nvSpPr>
            <p:cNvPr id="27" name="Rounded Rectangle 26"/>
            <p:cNvSpPr/>
            <p:nvPr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9897" y="4164481"/>
            <a:ext cx="1049477" cy="998196"/>
            <a:chOff x="5697415" y="1961662"/>
            <a:chExt cx="3477847" cy="2480931"/>
          </a:xfrm>
        </p:grpSpPr>
        <p:sp>
          <p:nvSpPr>
            <p:cNvPr id="32" name="Rounded Rectangle 31"/>
            <p:cNvSpPr/>
            <p:nvPr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30354" y="5792611"/>
            <a:ext cx="1652261" cy="1571527"/>
            <a:chOff x="5697415" y="1961662"/>
            <a:chExt cx="3477847" cy="2480931"/>
          </a:xfrm>
        </p:grpSpPr>
        <p:sp>
          <p:nvSpPr>
            <p:cNvPr id="43" name="Rounded Rectangle 42"/>
            <p:cNvSpPr/>
            <p:nvPr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4303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785359"/>
            <a:ext cx="8229600" cy="609600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algn="l">
              <a:lnSpc>
                <a:spcPct val="80000"/>
              </a:lnSpc>
              <a:defRPr sz="2100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6356357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fld id="{C930D2CD-9BC2-1545-9CA9-436CF28268A4}" type="slidenum">
              <a:rPr lang="en-US" sz="1050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75174"/>
            <a:ext cx="4800600" cy="48683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indent="0">
              <a:buNone/>
              <a:defRPr sz="1200"/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479551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 anchor="t">
            <a:normAutofit/>
          </a:bodyPr>
          <a:lstStyle>
            <a:lvl1pPr marL="0" indent="0">
              <a:buNone/>
              <a:defRPr sz="1050">
                <a:ln>
                  <a:noFill/>
                </a:ln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889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344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itle_blue acc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193560"/>
          </a:solidFill>
          <a:ln w="9525" algn="ctr">
            <a:noFill/>
            <a:round/>
            <a:headEnd/>
            <a:tailEnd/>
          </a:ln>
        </p:spPr>
        <p:txBody>
          <a:bodyPr lIns="51433" tIns="25717" rIns="51433" bIns="25717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8659368" cy="6126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algn="l">
              <a:defRPr sz="19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5" descr="LP bug Medium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59" y="6375424"/>
            <a:ext cx="154781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4" y="6427789"/>
            <a:ext cx="637671" cy="1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" dirty="0">
                <a:solidFill>
                  <a:prstClr val="black"/>
                </a:solidFill>
                <a:ea typeface="ヒラギノ角ゴ Pro W3" pitchFamily="-112" charset="-128"/>
                <a:cs typeface="Segoe UI" pitchFamily="34" charset="0"/>
              </a:rPr>
              <a:t>©2014 LEAVITT PARTNERS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1492" y="6375417"/>
            <a:ext cx="283964" cy="144269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600">
                <a:solidFill>
                  <a:prstClr val="black"/>
                </a:solidFill>
              </a:rPr>
              <a:pPr algn="r" defTabSz="514350"/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167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771650" y="2362202"/>
            <a:ext cx="5486402" cy="1960099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marL="0" indent="0">
              <a:buNone/>
              <a:defRPr sz="3375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Title of Presentation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258052" y="6186819"/>
            <a:ext cx="1419225" cy="5207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05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February 14,2015</a:t>
            </a:r>
          </a:p>
        </p:txBody>
      </p:sp>
    </p:spTree>
    <p:extLst>
      <p:ext uri="{BB962C8B-B14F-4D97-AF65-F5344CB8AC3E}">
        <p14:creationId xmlns:p14="http://schemas.microsoft.com/office/powerpoint/2010/main" val="3041420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2658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2" y="3216042"/>
            <a:ext cx="2786576" cy="1087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9" y="2165220"/>
            <a:ext cx="1708446" cy="2277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3473" y="2415896"/>
            <a:ext cx="3065228" cy="484748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50"/>
            <a:r>
              <a:rPr lang="en-US" sz="2700" dirty="0">
                <a:solidFill>
                  <a:srgbClr val="687DA1"/>
                </a:solidFill>
              </a:rPr>
              <a:t>Smart on Value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39240" y="2275715"/>
            <a:ext cx="0" cy="2055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3473" y="2145965"/>
            <a:ext cx="3065228" cy="294312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50"/>
            <a:r>
              <a:rPr lang="en-US" sz="1575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We 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2960" y="4386585"/>
            <a:ext cx="993542" cy="15581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defTabSz="514350"/>
            <a:r>
              <a:rPr 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</a:rPr>
              <a:t>www.leavittpartners.com</a:t>
            </a:r>
          </a:p>
        </p:txBody>
      </p:sp>
    </p:spTree>
    <p:extLst>
      <p:ext uri="{BB962C8B-B14F-4D97-AF65-F5344CB8AC3E}">
        <p14:creationId xmlns:p14="http://schemas.microsoft.com/office/powerpoint/2010/main" val="26301509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main Title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4840" y="3808908"/>
            <a:ext cx="4377389" cy="9144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3075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Accountable Care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69469" y="1478644"/>
            <a:ext cx="2248128" cy="221076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32" y="214197"/>
            <a:ext cx="75438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56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14350"/>
            <a:endParaRPr lang="en-US" altLang="en-US" sz="1050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14350"/>
            <a:fld id="{BBE33768-E430-44DE-A7E1-30A735B17075}" type="slidenum">
              <a:rPr lang="en-US" altLang="en-US" sz="1050" smtClean="0">
                <a:solidFill>
                  <a:prstClr val="black"/>
                </a:solidFill>
              </a:rPr>
              <a:pPr defTabSz="514350"/>
              <a:t>‹#›</a:t>
            </a:fld>
            <a:endParaRPr lang="en-US" alt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07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031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77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ud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16535" y="-106434"/>
            <a:ext cx="2121875" cy="1873971"/>
            <a:chOff x="945660" y="504096"/>
            <a:chExt cx="3946769" cy="2614242"/>
          </a:xfrm>
        </p:grpSpPr>
        <p:sp>
          <p:nvSpPr>
            <p:cNvPr id="3" name="Rounded Rectangle 2"/>
            <p:cNvSpPr/>
            <p:nvPr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170542" y="512190"/>
            <a:ext cx="1421421" cy="1255353"/>
            <a:chOff x="945660" y="504096"/>
            <a:chExt cx="3946769" cy="2614242"/>
          </a:xfrm>
        </p:grpSpPr>
        <p:sp>
          <p:nvSpPr>
            <p:cNvPr id="11" name="Rounded Rectangle 10"/>
            <p:cNvSpPr/>
            <p:nvPr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16237" y="624408"/>
            <a:ext cx="2298760" cy="2186435"/>
            <a:chOff x="5697415" y="1961662"/>
            <a:chExt cx="3477847" cy="2480931"/>
          </a:xfrm>
        </p:grpSpPr>
        <p:sp>
          <p:nvSpPr>
            <p:cNvPr id="16" name="Rounded Rectangle 15"/>
            <p:cNvSpPr/>
            <p:nvPr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559828" y="3395315"/>
            <a:ext cx="1652261" cy="1571527"/>
            <a:chOff x="5697415" y="1961662"/>
            <a:chExt cx="3477847" cy="2480931"/>
          </a:xfrm>
        </p:grpSpPr>
        <p:sp>
          <p:nvSpPr>
            <p:cNvPr id="22" name="Rounded Rectangle 21"/>
            <p:cNvSpPr/>
            <p:nvPr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715850" y="4930378"/>
            <a:ext cx="1421421" cy="1255353"/>
            <a:chOff x="945660" y="504096"/>
            <a:chExt cx="3946769" cy="2614242"/>
          </a:xfrm>
        </p:grpSpPr>
        <p:sp>
          <p:nvSpPr>
            <p:cNvPr id="27" name="Rounded Rectangle 26"/>
            <p:cNvSpPr/>
            <p:nvPr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89897" y="4164481"/>
            <a:ext cx="1049477" cy="998196"/>
            <a:chOff x="5697415" y="1961662"/>
            <a:chExt cx="3477847" cy="2480931"/>
          </a:xfrm>
        </p:grpSpPr>
        <p:sp>
          <p:nvSpPr>
            <p:cNvPr id="32" name="Rounded Rectangle 31"/>
            <p:cNvSpPr/>
            <p:nvPr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7930354" y="5792611"/>
            <a:ext cx="1652261" cy="1571527"/>
            <a:chOff x="5697415" y="1961662"/>
            <a:chExt cx="3477847" cy="2480931"/>
          </a:xfrm>
        </p:grpSpPr>
        <p:sp>
          <p:nvSpPr>
            <p:cNvPr id="43" name="Rounded Rectangle 42"/>
            <p:cNvSpPr/>
            <p:nvPr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126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785359"/>
            <a:ext cx="8229600" cy="609600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algn="l">
              <a:lnSpc>
                <a:spcPct val="80000"/>
              </a:lnSpc>
              <a:defRPr sz="2100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6356357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7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fld id="{C930D2CD-9BC2-1545-9CA9-436CF28268A4}" type="slidenum">
              <a:rPr lang="en-US" sz="1050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75174"/>
            <a:ext cx="4800600" cy="48683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indent="0">
              <a:buNone/>
              <a:defRPr sz="1200"/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479551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 anchor="t">
            <a:normAutofit/>
          </a:bodyPr>
          <a:lstStyle>
            <a:lvl1pPr marL="0" indent="0">
              <a:buNone/>
              <a:defRPr sz="1050">
                <a:ln>
                  <a:noFill/>
                </a:ln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512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586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itle_blue acc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193560"/>
          </a:solidFill>
          <a:ln w="9525" algn="ctr">
            <a:noFill/>
            <a:round/>
            <a:headEnd/>
            <a:tailEnd/>
          </a:ln>
        </p:spPr>
        <p:txBody>
          <a:bodyPr lIns="51433" tIns="25717" rIns="51433" bIns="25717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8659368" cy="6126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algn="l">
              <a:defRPr sz="195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5" descr="LP bug MediumBlu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59" y="6375424"/>
            <a:ext cx="154781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28604" y="6427789"/>
            <a:ext cx="637671" cy="109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433" tIns="25717" rIns="51433" bIns="25717">
            <a:spAutoFit/>
          </a:bodyPr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" dirty="0">
                <a:solidFill>
                  <a:prstClr val="black"/>
                </a:solidFill>
                <a:ea typeface="ヒラギノ角ゴ Pro W3" pitchFamily="-112" charset="-128"/>
                <a:cs typeface="Segoe UI" pitchFamily="34" charset="0"/>
              </a:rPr>
              <a:t>©2014 LEAVITT PARTNERS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71492" y="6375417"/>
            <a:ext cx="283964" cy="144269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600">
                <a:solidFill>
                  <a:prstClr val="black"/>
                </a:solidFill>
              </a:rPr>
              <a:pPr algn="r" defTabSz="514350"/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075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771650" y="2362202"/>
            <a:ext cx="5486402" cy="1960099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marL="0" indent="0">
              <a:buNone/>
              <a:defRPr sz="3375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Title of Presentation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258052" y="6186819"/>
            <a:ext cx="1419225" cy="5207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05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February 14,2015</a:t>
            </a:r>
          </a:p>
        </p:txBody>
      </p:sp>
    </p:spTree>
    <p:extLst>
      <p:ext uri="{BB962C8B-B14F-4D97-AF65-F5344CB8AC3E}">
        <p14:creationId xmlns:p14="http://schemas.microsoft.com/office/powerpoint/2010/main" val="591093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2154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2" y="3216042"/>
            <a:ext cx="2786576" cy="1087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69" y="2165220"/>
            <a:ext cx="1708446" cy="2277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83473" y="2415896"/>
            <a:ext cx="3065228" cy="484748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50"/>
            <a:r>
              <a:rPr lang="en-US" sz="2700" dirty="0">
                <a:solidFill>
                  <a:srgbClr val="687DA1"/>
                </a:solidFill>
              </a:rPr>
              <a:t>Smart on Value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839240" y="2275715"/>
            <a:ext cx="0" cy="2055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83473" y="2145965"/>
            <a:ext cx="3065228" cy="294312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50"/>
            <a:r>
              <a:rPr lang="en-US" sz="1575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We are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42960" y="4386585"/>
            <a:ext cx="993542" cy="15581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defTabSz="514350"/>
            <a:r>
              <a:rPr 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</a:rPr>
              <a:t>www.leavittpartners.com</a:t>
            </a:r>
          </a:p>
        </p:txBody>
      </p:sp>
    </p:spTree>
    <p:extLst>
      <p:ext uri="{BB962C8B-B14F-4D97-AF65-F5344CB8AC3E}">
        <p14:creationId xmlns:p14="http://schemas.microsoft.com/office/powerpoint/2010/main" val="33999263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main Title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4840" y="3808908"/>
            <a:ext cx="4377389" cy="9144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3075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Accountable Care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69469" y="1478644"/>
            <a:ext cx="2248128" cy="221076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232" y="214197"/>
            <a:ext cx="75438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675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14350"/>
            <a:endParaRPr lang="en-US" altLang="en-US" sz="1050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14350">
              <a:defRPr/>
            </a:pP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514350"/>
            <a:fld id="{BBE33768-E430-44DE-A7E1-30A735B17075}" type="slidenum">
              <a:rPr lang="en-US" altLang="en-US" sz="1050" smtClean="0">
                <a:solidFill>
                  <a:prstClr val="black"/>
                </a:solidFill>
              </a:rPr>
              <a:pPr defTabSz="514350"/>
              <a:t>‹#›</a:t>
            </a:fld>
            <a:endParaRPr lang="en-US" alt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505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771650" y="2362202"/>
            <a:ext cx="5486402" cy="1960099"/>
          </a:xfrm>
          <a:prstGeom prst="rect">
            <a:avLst/>
          </a:prstGeom>
        </p:spPr>
        <p:txBody>
          <a:bodyPr vert="horz" lIns="68580" tIns="34290" rIns="68580" bIns="34290" anchor="ctr" anchorCtr="0"/>
          <a:lstStyle>
            <a:lvl1pPr marL="0" indent="0">
              <a:buNone/>
              <a:defRPr sz="3375" baseline="0">
                <a:solidFill>
                  <a:schemeClr val="tx2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Title of Presentation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7258052" y="6186819"/>
            <a:ext cx="1419225" cy="5207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None/>
              <a:defRPr sz="105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February 14,2015</a:t>
            </a:r>
          </a:p>
        </p:txBody>
      </p:sp>
    </p:spTree>
    <p:extLst>
      <p:ext uri="{BB962C8B-B14F-4D97-AF65-F5344CB8AC3E}">
        <p14:creationId xmlns:p14="http://schemas.microsoft.com/office/powerpoint/2010/main" val="379072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8147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518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65304" y="2946425"/>
            <a:ext cx="137966" cy="241621"/>
          </a:xfrm>
          <a:prstGeom prst="rect">
            <a:avLst/>
          </a:prstGeom>
          <a:noFill/>
        </p:spPr>
        <p:txBody>
          <a:bodyPr wrap="none" lIns="68284" tIns="34139" rIns="68284" bIns="34139" rtlCol="0">
            <a:spAutoFit/>
          </a:bodyPr>
          <a:lstStyle/>
          <a:p>
            <a:pPr defTabSz="512102"/>
            <a:endParaRPr lang="en-US" sz="1122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38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079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16535" y="-106434"/>
            <a:ext cx="2121876" cy="1873971"/>
            <a:chOff x="945660" y="504096"/>
            <a:chExt cx="3946769" cy="2614242"/>
          </a:xfrm>
        </p:grpSpPr>
        <p:sp>
          <p:nvSpPr>
            <p:cNvPr id="3" name="Rounded Rectangle 2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7170556" y="512203"/>
            <a:ext cx="1421421" cy="1255353"/>
            <a:chOff x="945660" y="504096"/>
            <a:chExt cx="3946769" cy="2614242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416238" y="624413"/>
            <a:ext cx="2298761" cy="2186435"/>
            <a:chOff x="5697415" y="1961662"/>
            <a:chExt cx="3477847" cy="248093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6559832" y="3395336"/>
            <a:ext cx="1652260" cy="1571527"/>
            <a:chOff x="5697415" y="1961662"/>
            <a:chExt cx="3477847" cy="2480931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3715865" y="4930401"/>
            <a:ext cx="1421421" cy="1255353"/>
            <a:chOff x="945660" y="504096"/>
            <a:chExt cx="3946769" cy="2614242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789912" y="4164483"/>
            <a:ext cx="1049477" cy="998196"/>
            <a:chOff x="5697415" y="1961662"/>
            <a:chExt cx="3477847" cy="2480931"/>
          </a:xfrm>
        </p:grpSpPr>
        <p:sp>
          <p:nvSpPr>
            <p:cNvPr id="32" name="Rounded Rectangle 31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7930356" y="5792633"/>
            <a:ext cx="1652260" cy="1571527"/>
            <a:chOff x="5697415" y="1961662"/>
            <a:chExt cx="3477847" cy="2480931"/>
          </a:xfrm>
        </p:grpSpPr>
        <p:sp>
          <p:nvSpPr>
            <p:cNvPr id="43" name="Rounded Rectangle 42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2102"/>
              <a:endParaRPr lang="en-US" sz="1122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393834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4" y="785359"/>
            <a:ext cx="8229600" cy="609600"/>
          </a:xfrm>
          <a:prstGeom prst="rect">
            <a:avLst/>
          </a:prstGeom>
        </p:spPr>
        <p:txBody>
          <a:bodyPr lIns="91267" tIns="45632" rIns="91267" bIns="45632" anchor="b">
            <a:normAutofit/>
          </a:bodyPr>
          <a:lstStyle>
            <a:lvl1pPr algn="l">
              <a:lnSpc>
                <a:spcPct val="80000"/>
              </a:lnSpc>
              <a:defRPr sz="2095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4" y="6356364"/>
            <a:ext cx="2133600" cy="365125"/>
          </a:xfrm>
          <a:prstGeom prst="rect">
            <a:avLst/>
          </a:prstGeom>
        </p:spPr>
        <p:txBody>
          <a:bodyPr lIns="91267" tIns="45632" rIns="91267" bIns="45632"/>
          <a:lstStyle/>
          <a:p>
            <a:pPr defTabSz="512102"/>
            <a:endParaRPr lang="en-US" sz="1122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6356364"/>
            <a:ext cx="2895600" cy="365125"/>
          </a:xfrm>
          <a:prstGeom prst="rect">
            <a:avLst/>
          </a:prstGeom>
        </p:spPr>
        <p:txBody>
          <a:bodyPr lIns="91267" tIns="45632" rIns="91267" bIns="45632"/>
          <a:lstStyle/>
          <a:p>
            <a:pPr defTabSz="512102"/>
            <a:endParaRPr lang="en-US" sz="1122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64"/>
            <a:ext cx="2133600" cy="365125"/>
          </a:xfrm>
          <a:prstGeom prst="rect">
            <a:avLst/>
          </a:prstGeom>
        </p:spPr>
        <p:txBody>
          <a:bodyPr lIns="91267" tIns="45632" rIns="91267" bIns="45632"/>
          <a:lstStyle/>
          <a:p>
            <a:pPr defTabSz="512102"/>
            <a:fld id="{C930D2CD-9BC2-1545-9CA9-436CF28268A4}" type="slidenum">
              <a:rPr lang="en-US" sz="1122" smtClean="0">
                <a:solidFill>
                  <a:prstClr val="black"/>
                </a:solidFill>
              </a:rPr>
              <a:pPr defTabSz="512102"/>
              <a:t>‹#›</a:t>
            </a:fld>
            <a:endParaRPr lang="en-US" sz="1122" dirty="0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75179"/>
            <a:ext cx="4800600" cy="486833"/>
          </a:xfrm>
          <a:prstGeom prst="rect">
            <a:avLst/>
          </a:prstGeom>
        </p:spPr>
        <p:txBody>
          <a:bodyPr lIns="91267" tIns="45632" rIns="91267" bIns="45632">
            <a:noAutofit/>
          </a:bodyPr>
          <a:lstStyle>
            <a:lvl1pPr marL="0" indent="0">
              <a:buNone/>
              <a:defRPr sz="1197"/>
            </a:lvl1pPr>
            <a:lvl2pPr marL="341385" indent="0">
              <a:buNone/>
              <a:defRPr sz="1197"/>
            </a:lvl2pPr>
            <a:lvl3pPr marL="682769" indent="0">
              <a:buNone/>
              <a:defRPr sz="1197"/>
            </a:lvl3pPr>
            <a:lvl4pPr marL="1024156" indent="0">
              <a:buNone/>
              <a:defRPr sz="1197"/>
            </a:lvl4pPr>
            <a:lvl5pPr marL="1365536" indent="0">
              <a:buNone/>
              <a:defRPr sz="1197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479551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lIns="91267" tIns="45632" rIns="91267" bIns="45632" anchor="t">
            <a:normAutofit/>
          </a:bodyPr>
          <a:lstStyle>
            <a:lvl1pPr marL="0" indent="0">
              <a:buNone/>
              <a:defRPr sz="1122">
                <a:ln>
                  <a:noFill/>
                </a:ln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796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itle_blue acc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193560"/>
          </a:solidFill>
          <a:ln w="9525" algn="ctr">
            <a:noFill/>
            <a:round/>
            <a:headEnd/>
            <a:tailEnd/>
          </a:ln>
        </p:spPr>
        <p:txBody>
          <a:bodyPr lIns="51208" tIns="25610" rIns="51208" bIns="25610"/>
          <a:lstStyle/>
          <a:p>
            <a:pPr defTabSz="5121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21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2" y="228600"/>
            <a:ext cx="8659368" cy="612648"/>
          </a:xfrm>
          <a:prstGeom prst="rect">
            <a:avLst/>
          </a:prstGeom>
        </p:spPr>
        <p:txBody>
          <a:bodyPr lIns="91267" tIns="45632" rIns="91267" bIns="45632">
            <a:normAutofit/>
          </a:bodyPr>
          <a:lstStyle>
            <a:lvl1pPr algn="l">
              <a:defRPr sz="202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5" descr="LP bug Medium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58" y="6375447"/>
            <a:ext cx="154782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228611" y="6427796"/>
            <a:ext cx="637217" cy="10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51208" tIns="25610" rIns="51208" bIns="25610">
            <a:spAutoFit/>
          </a:bodyPr>
          <a:lstStyle/>
          <a:p>
            <a:pPr defTabSz="51210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4" dirty="0">
                <a:solidFill>
                  <a:prstClr val="black"/>
                </a:solidFill>
                <a:ea typeface="ヒラギノ角ゴ Pro W3" pitchFamily="-112" charset="-128"/>
                <a:cs typeface="Segoe UI" pitchFamily="34" charset="0"/>
              </a:rPr>
              <a:t>©2018 LEAVITT PARTNERS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371493" y="6375419"/>
            <a:ext cx="283964" cy="143925"/>
          </a:xfrm>
          <a:prstGeom prst="rect">
            <a:avLst/>
          </a:prstGeom>
          <a:noFill/>
        </p:spPr>
        <p:txBody>
          <a:bodyPr wrap="square" lIns="51208" tIns="25610" rIns="51208" bIns="25610" rtlCol="0">
            <a:spAutoFit/>
          </a:bodyPr>
          <a:lstStyle/>
          <a:p>
            <a:pPr algn="r" defTabSz="512102"/>
            <a:fld id="{879E2ECD-52C4-4036-9BD3-F4AEC1C18931}" type="slidenum">
              <a:rPr lang="en-US" sz="599">
                <a:solidFill>
                  <a:prstClr val="black"/>
                </a:solidFill>
              </a:rPr>
              <a:pPr algn="r" defTabSz="512102"/>
              <a:t>‹#›</a:t>
            </a:fld>
            <a:endParaRPr lang="en-US" sz="599" dirty="0">
              <a:solidFill>
                <a:prstClr val="black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CC4CF44-E203-46DC-83E6-0469F094892B}"/>
              </a:ext>
            </a:extLst>
          </p:cNvPr>
          <p:cNvCxnSpPr/>
          <p:nvPr userDrawn="1"/>
        </p:nvCxnSpPr>
        <p:spPr>
          <a:xfrm>
            <a:off x="-8167" y="888566"/>
            <a:ext cx="9144000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84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32056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5" y="3216063"/>
            <a:ext cx="2786576" cy="1087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70" y="2165243"/>
            <a:ext cx="1708446" cy="22779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83474" y="2415901"/>
            <a:ext cx="3065228" cy="483370"/>
          </a:xfrm>
          <a:prstGeom prst="rect">
            <a:avLst/>
          </a:prstGeom>
          <a:noFill/>
        </p:spPr>
        <p:txBody>
          <a:bodyPr wrap="square" lIns="51210" tIns="25610" rIns="51210" bIns="25610" rtlCol="0">
            <a:spAutoFit/>
          </a:bodyPr>
          <a:lstStyle/>
          <a:p>
            <a:pPr defTabSz="512102"/>
            <a:r>
              <a:rPr lang="en-US" sz="2693" dirty="0">
                <a:solidFill>
                  <a:srgbClr val="687DA1"/>
                </a:solidFill>
              </a:rPr>
              <a:t>Smart on Value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39240" y="2275715"/>
            <a:ext cx="0" cy="2055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883474" y="2145971"/>
            <a:ext cx="3065228" cy="293453"/>
          </a:xfrm>
          <a:prstGeom prst="rect">
            <a:avLst/>
          </a:prstGeom>
          <a:noFill/>
        </p:spPr>
        <p:txBody>
          <a:bodyPr wrap="square" lIns="51210" tIns="25610" rIns="51210" bIns="25610" rtlCol="0">
            <a:spAutoFit/>
          </a:bodyPr>
          <a:lstStyle/>
          <a:p>
            <a:pPr defTabSz="512102"/>
            <a:r>
              <a:rPr lang="en-US" sz="1571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We are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2976" y="4386588"/>
            <a:ext cx="993087" cy="155467"/>
          </a:xfrm>
          <a:prstGeom prst="rect">
            <a:avLst/>
          </a:prstGeom>
          <a:noFill/>
        </p:spPr>
        <p:txBody>
          <a:bodyPr wrap="none" lIns="51210" tIns="25610" rIns="51210" bIns="25610" rtlCol="0">
            <a:spAutoFit/>
          </a:bodyPr>
          <a:lstStyle/>
          <a:p>
            <a:pPr defTabSz="512102"/>
            <a:r>
              <a:rPr lang="en-US" sz="674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</a:rPr>
              <a:t>www.leavittpartners.com</a:t>
            </a:r>
          </a:p>
        </p:txBody>
      </p:sp>
    </p:spTree>
    <p:extLst>
      <p:ext uri="{BB962C8B-B14F-4D97-AF65-F5344CB8AC3E}">
        <p14:creationId xmlns:p14="http://schemas.microsoft.com/office/powerpoint/2010/main" val="33098124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in Title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4841" y="3808908"/>
            <a:ext cx="4377389" cy="914400"/>
          </a:xfrm>
          <a:prstGeom prst="rect">
            <a:avLst/>
          </a:prstGeom>
        </p:spPr>
        <p:txBody>
          <a:bodyPr lIns="68449" tIns="34232" rIns="68449" bIns="34232"/>
          <a:lstStyle>
            <a:lvl1pPr marL="0" indent="0" algn="ctr">
              <a:buNone/>
              <a:defRPr sz="3068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Accountable Care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69470" y="1478666"/>
            <a:ext cx="2248128" cy="2210767"/>
          </a:xfrm>
          <a:prstGeom prst="rect">
            <a:avLst/>
          </a:prstGeom>
        </p:spPr>
        <p:txBody>
          <a:bodyPr lIns="68449" tIns="34232" rIns="68449" bIns="34232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233" y="214218"/>
            <a:ext cx="75438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6273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Placeholder 2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1" y="6340481"/>
            <a:ext cx="1981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930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8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73985"/>
            <a:ext cx="1905000" cy="50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52400" y="6273984"/>
            <a:ext cx="6781800" cy="507823"/>
          </a:xfrm>
        </p:spPr>
        <p:txBody>
          <a:bodyPr lIns="91440" tIns="0" rIns="0" bIns="0" anchor="b" anchorCtr="0">
            <a:noAutofit/>
          </a:bodyPr>
          <a:lstStyle>
            <a:lvl1pPr marL="0" indent="0">
              <a:buNone/>
              <a:defRPr sz="672">
                <a:solidFill>
                  <a:schemeClr val="accent6"/>
                </a:solidFill>
              </a:defRPr>
            </a:lvl1pPr>
            <a:lvl2pPr marL="255891" indent="0">
              <a:buNone/>
              <a:defRPr sz="616">
                <a:solidFill>
                  <a:schemeClr val="accent6"/>
                </a:solidFill>
              </a:defRPr>
            </a:lvl2pPr>
            <a:lvl3pPr marL="511782" indent="0">
              <a:buNone/>
              <a:defRPr sz="616">
                <a:solidFill>
                  <a:schemeClr val="accent6"/>
                </a:solidFill>
              </a:defRPr>
            </a:lvl3pPr>
            <a:lvl4pPr marL="767672" indent="0">
              <a:buNone/>
              <a:defRPr sz="616">
                <a:solidFill>
                  <a:schemeClr val="accent6"/>
                </a:solidFill>
              </a:defRPr>
            </a:lvl4pPr>
            <a:lvl5pPr marL="1023563" indent="0">
              <a:buNone/>
              <a:defRPr sz="616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4440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733800"/>
            <a:ext cx="6477000" cy="1828800"/>
          </a:xfrm>
        </p:spPr>
        <p:txBody>
          <a:bodyPr anchor="b"/>
          <a:lstStyle>
            <a:lvl1pPr>
              <a:defRPr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172206"/>
            <a:ext cx="19812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095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720F-EB4A-4EAE-AF9C-954069A86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3071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6865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8648"/>
            <a:ext cx="7772400" cy="1298448"/>
          </a:xfrm>
        </p:spPr>
        <p:txBody>
          <a:bodyPr>
            <a:normAutofit/>
          </a:bodyPr>
          <a:lstStyle>
            <a:lvl1pPr>
              <a:defRPr sz="2394" b="1">
                <a:solidFill>
                  <a:srgbClr val="1935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530352"/>
          </a:xfrm>
        </p:spPr>
        <p:txBody>
          <a:bodyPr>
            <a:normAutofit/>
          </a:bodyPr>
          <a:lstStyle>
            <a:lvl1pPr marL="0" indent="0" algn="ctr">
              <a:buNone/>
              <a:defRPr sz="1346">
                <a:solidFill>
                  <a:srgbClr val="193560"/>
                </a:solidFill>
              </a:defRPr>
            </a:lvl1pPr>
            <a:lvl2pPr marL="342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371492" y="6375419"/>
            <a:ext cx="283964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9E2ECD-52C4-4036-9BD3-F4AEC1C18931}" type="slidenum">
              <a:rPr lang="en-US" sz="749">
                <a:solidFill>
                  <a:prstClr val="black"/>
                </a:solidFill>
              </a:rPr>
              <a:pPr algn="r"/>
              <a:t>‹#›</a:t>
            </a:fld>
            <a:endParaRPr lang="en-US" sz="74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3802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7" y="-14859"/>
            <a:ext cx="9202755" cy="688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63600" y="2291851"/>
            <a:ext cx="7772400" cy="8492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43050" y="2997201"/>
            <a:ext cx="6400800" cy="72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1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238" y="251888"/>
            <a:ext cx="1785388" cy="581031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7245351" y="6232547"/>
            <a:ext cx="1793875" cy="3912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1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www.leavittpartners.com</a:t>
            </a:r>
          </a:p>
        </p:txBody>
      </p:sp>
    </p:spTree>
    <p:extLst>
      <p:ext uri="{BB962C8B-B14F-4D97-AF65-F5344CB8AC3E}">
        <p14:creationId xmlns:p14="http://schemas.microsoft.com/office/powerpoint/2010/main" val="16240470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65303" y="2946404"/>
            <a:ext cx="18473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50"/>
            <a:endParaRPr lang="en-US" sz="105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459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16535" y="-106434"/>
            <a:ext cx="2121875" cy="1873971"/>
            <a:chOff x="945660" y="504096"/>
            <a:chExt cx="3946769" cy="2614242"/>
          </a:xfrm>
        </p:grpSpPr>
        <p:sp>
          <p:nvSpPr>
            <p:cNvPr id="3" name="Rounded Rectangle 2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7170540" y="512189"/>
            <a:ext cx="1421422" cy="1255353"/>
            <a:chOff x="945660" y="504096"/>
            <a:chExt cx="3946769" cy="2614242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416236" y="624408"/>
            <a:ext cx="2298761" cy="2186435"/>
            <a:chOff x="5697415" y="1961662"/>
            <a:chExt cx="3477847" cy="248093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6559827" y="3395314"/>
            <a:ext cx="1652261" cy="1571527"/>
            <a:chOff x="5697415" y="1961662"/>
            <a:chExt cx="3477847" cy="2480931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3715849" y="4930377"/>
            <a:ext cx="1421422" cy="1255353"/>
            <a:chOff x="945660" y="504096"/>
            <a:chExt cx="3946769" cy="2614242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789896" y="4164481"/>
            <a:ext cx="1049477" cy="998196"/>
            <a:chOff x="5697415" y="1961662"/>
            <a:chExt cx="3477847" cy="2480931"/>
          </a:xfrm>
        </p:grpSpPr>
        <p:sp>
          <p:nvSpPr>
            <p:cNvPr id="32" name="Rounded Rectangle 31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7930354" y="5792610"/>
            <a:ext cx="1652261" cy="1571527"/>
            <a:chOff x="5697415" y="1961662"/>
            <a:chExt cx="3477847" cy="2480931"/>
          </a:xfrm>
        </p:grpSpPr>
        <p:sp>
          <p:nvSpPr>
            <p:cNvPr id="43" name="Rounded Rectangle 42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5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9632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9263" y="785359"/>
            <a:ext cx="8229600" cy="609600"/>
          </a:xfrm>
          <a:prstGeom prst="rect">
            <a:avLst/>
          </a:prstGeom>
        </p:spPr>
        <p:txBody>
          <a:bodyPr lIns="91438" tIns="45719" rIns="91438" bIns="45719" anchor="b">
            <a:normAutofit/>
          </a:bodyPr>
          <a:lstStyle>
            <a:lvl1pPr algn="l">
              <a:lnSpc>
                <a:spcPct val="80000"/>
              </a:lnSpc>
              <a:defRPr sz="2100"/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49263" y="6356356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6"/>
            <a:ext cx="2895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lIns="91438" tIns="45719" rIns="91438" bIns="45719"/>
          <a:lstStyle/>
          <a:p>
            <a:pPr defTabSz="514350"/>
            <a:fld id="{C930D2CD-9BC2-1545-9CA9-436CF28268A4}" type="slidenum">
              <a:rPr lang="en-US" sz="1050" smtClean="0">
                <a:solidFill>
                  <a:prstClr val="black"/>
                </a:solidFill>
              </a:rPr>
              <a:pPr defTabSz="514350"/>
              <a:t>‹#›</a:t>
            </a:fld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449263" y="275174"/>
            <a:ext cx="4800600" cy="486833"/>
          </a:xfrm>
          <a:prstGeom prst="rect">
            <a:avLst/>
          </a:prstGeom>
        </p:spPr>
        <p:txBody>
          <a:bodyPr lIns="91438" tIns="45719" rIns="91438" bIns="45719">
            <a:noAutofit/>
          </a:bodyPr>
          <a:lstStyle>
            <a:lvl1pPr marL="0" indent="0">
              <a:buNone/>
              <a:defRPr sz="1200"/>
            </a:lvl1pPr>
            <a:lvl2pPr marL="342884" indent="0">
              <a:buNone/>
              <a:defRPr sz="1200"/>
            </a:lvl2pPr>
            <a:lvl3pPr marL="685766" indent="0">
              <a:buNone/>
              <a:defRPr sz="1200"/>
            </a:lvl3pPr>
            <a:lvl4pPr marL="1028649" indent="0">
              <a:buNone/>
              <a:defRPr sz="1200"/>
            </a:lvl4pPr>
            <a:lvl5pPr marL="1371532" indent="0">
              <a:buNone/>
              <a:defRPr sz="1200"/>
            </a:lvl5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upsum</a:t>
            </a:r>
            <a:r>
              <a:rPr lang="en-US" dirty="0"/>
              <a:t> dolor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9"/>
          </p:nvPr>
        </p:nvSpPr>
        <p:spPr>
          <a:xfrm>
            <a:off x="685800" y="1479551"/>
            <a:ext cx="7772400" cy="4876800"/>
          </a:xfrm>
          <a:prstGeom prst="rect">
            <a:avLst/>
          </a:prstGeom>
          <a:noFill/>
          <a:ln>
            <a:noFill/>
          </a:ln>
        </p:spPr>
        <p:txBody>
          <a:bodyPr lIns="91438" tIns="45719" rIns="91438" bIns="45719" anchor="t">
            <a:normAutofit/>
          </a:bodyPr>
          <a:lstStyle>
            <a:lvl1pPr marL="0" indent="0">
              <a:buNone/>
              <a:defRPr sz="1050">
                <a:ln>
                  <a:noFill/>
                </a:ln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59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9977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2" y="3216041"/>
            <a:ext cx="2786576" cy="1087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70" y="2165219"/>
            <a:ext cx="1708445" cy="22779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83473" y="2415896"/>
            <a:ext cx="3065228" cy="484748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50"/>
            <a:r>
              <a:rPr lang="en-US" sz="2700" dirty="0">
                <a:solidFill>
                  <a:srgbClr val="687DA1"/>
                </a:solidFill>
              </a:rPr>
              <a:t>Smart on Value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39240" y="2275715"/>
            <a:ext cx="0" cy="2055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883473" y="2145964"/>
            <a:ext cx="3065228" cy="294312"/>
          </a:xfrm>
          <a:prstGeom prst="rect">
            <a:avLst/>
          </a:prstGeom>
          <a:noFill/>
        </p:spPr>
        <p:txBody>
          <a:bodyPr wrap="square" lIns="51435" tIns="25718" rIns="51435" bIns="25718" rtlCol="0">
            <a:spAutoFit/>
          </a:bodyPr>
          <a:lstStyle/>
          <a:p>
            <a:pPr defTabSz="514350"/>
            <a:r>
              <a:rPr lang="en-US" sz="1575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We are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2961" y="4386584"/>
            <a:ext cx="993542" cy="155813"/>
          </a:xfrm>
          <a:prstGeom prst="rect">
            <a:avLst/>
          </a:prstGeom>
          <a:noFill/>
        </p:spPr>
        <p:txBody>
          <a:bodyPr wrap="none" lIns="51435" tIns="25718" rIns="51435" bIns="25718" rtlCol="0">
            <a:spAutoFit/>
          </a:bodyPr>
          <a:lstStyle/>
          <a:p>
            <a:pPr defTabSz="514350"/>
            <a:r>
              <a:rPr lang="en-US" sz="675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</a:rPr>
              <a:t>www.leavittpartners.com</a:t>
            </a:r>
          </a:p>
        </p:txBody>
      </p:sp>
    </p:spTree>
    <p:extLst>
      <p:ext uri="{BB962C8B-B14F-4D97-AF65-F5344CB8AC3E}">
        <p14:creationId xmlns:p14="http://schemas.microsoft.com/office/powerpoint/2010/main" val="26953710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in Title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4840" y="3808908"/>
            <a:ext cx="4377389" cy="9144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3075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Accountable Care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69469" y="1478643"/>
            <a:ext cx="2248129" cy="221076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232" y="214196"/>
            <a:ext cx="75438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734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F6A24-2AF0-4581-83F7-9CC80EEAE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5777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itle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2430" y="0"/>
            <a:ext cx="7087703" cy="612648"/>
          </a:xfrm>
        </p:spPr>
        <p:txBody>
          <a:bodyPr>
            <a:normAutofit/>
          </a:bodyPr>
          <a:lstStyle>
            <a:lvl1pPr algn="l">
              <a:defRPr sz="2095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8254389" y="6375403"/>
            <a:ext cx="376278" cy="207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9E2ECD-52C4-4036-9BD3-F4AEC1C18931}" type="slidenum">
              <a:rPr lang="en-US" sz="749">
                <a:solidFill>
                  <a:prstClr val="black"/>
                </a:solidFill>
              </a:rPr>
              <a:pPr algn="r"/>
              <a:t>‹#›</a:t>
            </a:fld>
            <a:endParaRPr lang="en-US" sz="749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" y="0"/>
            <a:ext cx="52971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6" dirty="0">
              <a:solidFill>
                <a:prstClr val="white"/>
              </a:solidFill>
            </a:endParaRPr>
          </a:p>
        </p:txBody>
      </p:sp>
      <p:cxnSp>
        <p:nvCxnSpPr>
          <p:cNvPr id="3" name="Straight Connector 25"/>
          <p:cNvCxnSpPr>
            <a:cxnSpLocks noChangeShapeType="1"/>
          </p:cNvCxnSpPr>
          <p:nvPr userDrawn="1"/>
        </p:nvCxnSpPr>
        <p:spPr bwMode="auto">
          <a:xfrm>
            <a:off x="644854" y="579916"/>
            <a:ext cx="7363292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1" name="Picture 5" descr="LP bug Medium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651" y="6375404"/>
            <a:ext cx="2063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554624" y="6677472"/>
            <a:ext cx="827471" cy="16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9" dirty="0">
                <a:solidFill>
                  <a:prstClr val="black"/>
                </a:solidFill>
                <a:ea typeface="ヒラギノ角ゴ Pro W3" pitchFamily="-112" charset="-128"/>
                <a:cs typeface="Segoe UI" pitchFamily="34" charset="0"/>
              </a:rPr>
              <a:t>©2017 LEAVITT PARTNERS </a:t>
            </a:r>
          </a:p>
        </p:txBody>
      </p:sp>
      <p:pic>
        <p:nvPicPr>
          <p:cNvPr id="15" name="Picture 6" descr="LeavittLogoSmFI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410" y="13014"/>
            <a:ext cx="1027121" cy="566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-48837" y="153401"/>
            <a:ext cx="644852" cy="4530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24" b="1" dirty="0">
              <a:solidFill>
                <a:srgbClr val="400A66"/>
              </a:solidFill>
            </a:endParaRPr>
          </a:p>
          <a:p>
            <a:endParaRPr lang="en-US" sz="674" b="1" dirty="0">
              <a:solidFill>
                <a:prstClr val="white"/>
              </a:solidFill>
            </a:endParaRPr>
          </a:p>
          <a:p>
            <a:endParaRPr lang="en-US" sz="674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US" sz="674" b="1" dirty="0">
                <a:solidFill>
                  <a:schemeClr val="bg1"/>
                </a:solidFill>
                <a:latin typeface="Calibri" panose="020F0502020204030204" pitchFamily="34" charset="0"/>
              </a:rPr>
              <a:t>Overview</a:t>
            </a: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674" b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Determinant Impact Analysis</a:t>
            </a:r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674" b="1" dirty="0">
                <a:solidFill>
                  <a:schemeClr val="bg1"/>
                </a:solidFill>
                <a:latin typeface="Calibri" panose="020F0502020204030204" pitchFamily="34" charset="0"/>
              </a:rPr>
              <a:t>Market</a:t>
            </a:r>
            <a:r>
              <a:rPr lang="en-US" sz="674" b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 Trends</a:t>
            </a:r>
          </a:p>
          <a:p>
            <a:endParaRPr lang="en-US" sz="674" b="1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674" b="1" baseline="0" dirty="0">
                <a:solidFill>
                  <a:schemeClr val="bg1"/>
                </a:solidFill>
                <a:latin typeface="Calibri" panose="020F0502020204030204" pitchFamily="34" charset="0"/>
              </a:rPr>
              <a:t>ACA Repeal</a:t>
            </a:r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674" b="1" dirty="0">
                <a:solidFill>
                  <a:schemeClr val="bg1"/>
                </a:solidFill>
                <a:latin typeface="Calibri" panose="020F0502020204030204" pitchFamily="34" charset="0"/>
              </a:rPr>
              <a:t>Conclusions</a:t>
            </a: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674" b="1" dirty="0">
                <a:solidFill>
                  <a:schemeClr val="bg1"/>
                </a:solidFill>
                <a:latin typeface="Calibri" panose="020F0502020204030204" pitchFamily="34" charset="0"/>
              </a:rPr>
              <a:t>Appendix</a:t>
            </a:r>
          </a:p>
          <a:p>
            <a:endParaRPr lang="en-US" sz="674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endParaRPr lang="en-US" sz="674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69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501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8648"/>
            <a:ext cx="7772400" cy="1298448"/>
          </a:xfrm>
        </p:spPr>
        <p:txBody>
          <a:bodyPr>
            <a:normAutofit/>
          </a:bodyPr>
          <a:lstStyle>
            <a:lvl1pPr>
              <a:defRPr sz="2394" b="1">
                <a:solidFill>
                  <a:srgbClr val="1935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530352"/>
          </a:xfrm>
        </p:spPr>
        <p:txBody>
          <a:bodyPr>
            <a:normAutofit/>
          </a:bodyPr>
          <a:lstStyle>
            <a:lvl1pPr marL="0" indent="0" algn="ctr">
              <a:buNone/>
              <a:defRPr sz="1346">
                <a:solidFill>
                  <a:srgbClr val="193560"/>
                </a:solidFill>
              </a:defRPr>
            </a:lvl1pPr>
            <a:lvl2pPr marL="342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4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68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0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2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4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3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371492" y="6375419"/>
            <a:ext cx="283964" cy="322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9E2ECD-52C4-4036-9BD3-F4AEC1C18931}" type="slidenum">
              <a:rPr lang="en-US" sz="749">
                <a:solidFill>
                  <a:prstClr val="black"/>
                </a:solidFill>
              </a:rPr>
              <a:pPr algn="r"/>
              <a:t>‹#›</a:t>
            </a:fld>
            <a:endParaRPr lang="en-US" sz="749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91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itle_blue accent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193560"/>
          </a:solidFill>
          <a:ln w="9525" algn="ctr">
            <a:noFill/>
            <a:round/>
            <a:headEnd/>
            <a:tailEnd/>
          </a:ln>
        </p:spPr>
        <p:txBody>
          <a:bodyPr lIns="51433" tIns="25717" rIns="51433" bIns="25717"/>
          <a:lstStyle/>
          <a:p>
            <a:pPr defTabSz="5143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1" y="228600"/>
            <a:ext cx="8659368" cy="612648"/>
          </a:xfrm>
          <a:prstGeom prst="rect">
            <a:avLst/>
          </a:prstGeom>
        </p:spPr>
        <p:txBody>
          <a:bodyPr lIns="91438" tIns="45719" rIns="91438" bIns="45719">
            <a:normAutofit/>
          </a:bodyPr>
          <a:lstStyle>
            <a:lvl1pPr algn="l">
              <a:defRPr sz="195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5" descr="LP bug Medium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458" y="6375423"/>
            <a:ext cx="154781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8371492" y="6375417"/>
            <a:ext cx="283964" cy="144269"/>
          </a:xfrm>
          <a:prstGeom prst="rect">
            <a:avLst/>
          </a:prstGeom>
          <a:noFill/>
        </p:spPr>
        <p:txBody>
          <a:bodyPr wrap="square" lIns="51433" tIns="25717" rIns="51433" bIns="25717" rtlCol="0">
            <a:spAutoFit/>
          </a:bodyPr>
          <a:lstStyle/>
          <a:p>
            <a:pPr algn="r" defTabSz="514350"/>
            <a:fld id="{879E2ECD-52C4-4036-9BD3-F4AEC1C18931}" type="slidenum">
              <a:rPr lang="en-US" sz="600">
                <a:solidFill>
                  <a:prstClr val="black"/>
                </a:solidFill>
              </a:rPr>
              <a:pPr algn="r" defTabSz="514350"/>
              <a:t>‹#›</a:t>
            </a:fld>
            <a:endParaRPr lang="en-US" sz="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431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lid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116535" y="-106434"/>
            <a:ext cx="2121875" cy="1873971"/>
            <a:chOff x="945660" y="504096"/>
            <a:chExt cx="3946769" cy="2614242"/>
          </a:xfrm>
        </p:grpSpPr>
        <p:sp>
          <p:nvSpPr>
            <p:cNvPr id="3" name="Rounded Rectangle 2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" name="Oval 3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5" name="Oval 4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7" name="Oval 6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7170540" y="512189"/>
            <a:ext cx="1421422" cy="1255353"/>
            <a:chOff x="945660" y="504096"/>
            <a:chExt cx="3946769" cy="2614242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 userDrawn="1"/>
        </p:nvGrpSpPr>
        <p:grpSpPr>
          <a:xfrm>
            <a:off x="3416235" y="624406"/>
            <a:ext cx="2298760" cy="2186435"/>
            <a:chOff x="5697415" y="1961662"/>
            <a:chExt cx="3477847" cy="248093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9" name="Oval 18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6559827" y="3395314"/>
            <a:ext cx="1652261" cy="1571527"/>
            <a:chOff x="5697415" y="1961662"/>
            <a:chExt cx="3477847" cy="2480931"/>
          </a:xfrm>
        </p:grpSpPr>
        <p:sp>
          <p:nvSpPr>
            <p:cNvPr id="22" name="Rounded Rectangle 21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6" name="Group 25"/>
          <p:cNvGrpSpPr/>
          <p:nvPr userDrawn="1"/>
        </p:nvGrpSpPr>
        <p:grpSpPr>
          <a:xfrm>
            <a:off x="3715848" y="4930377"/>
            <a:ext cx="1421422" cy="1255353"/>
            <a:chOff x="945660" y="504096"/>
            <a:chExt cx="3946769" cy="2614242"/>
          </a:xfrm>
        </p:grpSpPr>
        <p:sp>
          <p:nvSpPr>
            <p:cNvPr id="27" name="Rounded Rectangle 26"/>
            <p:cNvSpPr/>
            <p:nvPr userDrawn="1"/>
          </p:nvSpPr>
          <p:spPr>
            <a:xfrm>
              <a:off x="945660" y="1961662"/>
              <a:ext cx="3946769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1293449" y="1039450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3430951" y="1146910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1973383" y="504096"/>
              <a:ext cx="2047631" cy="20476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789898" y="4164483"/>
            <a:ext cx="1049477" cy="998196"/>
            <a:chOff x="5697415" y="1961662"/>
            <a:chExt cx="3477847" cy="2480931"/>
          </a:xfrm>
        </p:grpSpPr>
        <p:sp>
          <p:nvSpPr>
            <p:cNvPr id="32" name="Rounded Rectangle 31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2" name="Group 41"/>
          <p:cNvGrpSpPr/>
          <p:nvPr userDrawn="1"/>
        </p:nvGrpSpPr>
        <p:grpSpPr>
          <a:xfrm>
            <a:off x="7930356" y="5792610"/>
            <a:ext cx="1652261" cy="1571527"/>
            <a:chOff x="5697415" y="1961662"/>
            <a:chExt cx="3477847" cy="2480931"/>
          </a:xfrm>
        </p:grpSpPr>
        <p:sp>
          <p:nvSpPr>
            <p:cNvPr id="43" name="Rounded Rectangle 42"/>
            <p:cNvSpPr/>
            <p:nvPr userDrawn="1"/>
          </p:nvSpPr>
          <p:spPr>
            <a:xfrm>
              <a:off x="5697415" y="2492345"/>
              <a:ext cx="3477847" cy="115667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4" name="Oval 43"/>
            <p:cNvSpPr/>
            <p:nvPr userDrawn="1"/>
          </p:nvSpPr>
          <p:spPr>
            <a:xfrm>
              <a:off x="5960011" y="3012378"/>
              <a:ext cx="1430215" cy="14302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5" name="Oval 44"/>
            <p:cNvSpPr/>
            <p:nvPr userDrawn="1"/>
          </p:nvSpPr>
          <p:spPr>
            <a:xfrm>
              <a:off x="7624687" y="2015794"/>
              <a:ext cx="1152769" cy="11527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 userDrawn="1"/>
          </p:nvSpPr>
          <p:spPr>
            <a:xfrm>
              <a:off x="6150708" y="1961662"/>
              <a:ext cx="2274277" cy="227427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56537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765304" y="29464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706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059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2" y="3216040"/>
            <a:ext cx="2786576" cy="10873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570" y="2165219"/>
            <a:ext cx="1708445" cy="227792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83473" y="2415898"/>
            <a:ext cx="3065228" cy="64633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3600" dirty="0">
                <a:solidFill>
                  <a:srgbClr val="687DA1"/>
                </a:solidFill>
              </a:rPr>
              <a:t>Smart on Value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839240" y="2275715"/>
            <a:ext cx="0" cy="2055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883473" y="2145964"/>
            <a:ext cx="3065228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/>
              </a:rPr>
              <a:t>We are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5542961" y="4386583"/>
            <a:ext cx="1324722" cy="2077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Calibri Light"/>
              </a:rPr>
              <a:t>www.leavittpartners.com</a:t>
            </a:r>
          </a:p>
        </p:txBody>
      </p:sp>
    </p:spTree>
    <p:extLst>
      <p:ext uri="{BB962C8B-B14F-4D97-AF65-F5344CB8AC3E}">
        <p14:creationId xmlns:p14="http://schemas.microsoft.com/office/powerpoint/2010/main" val="37234985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main Title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304843" y="3808908"/>
            <a:ext cx="4377389" cy="914400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 sz="4100">
                <a:solidFill>
                  <a:schemeClr val="bg1"/>
                </a:solidFill>
                <a:latin typeface="Segoe UI Light" panose="020B0502040204020203" pitchFamily="34" charset="0"/>
              </a:defRPr>
            </a:lvl1pPr>
          </a:lstStyle>
          <a:p>
            <a:pPr lvl="0"/>
            <a:r>
              <a:rPr lang="en-US" dirty="0"/>
              <a:t>Accountable Care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69468" y="1478643"/>
            <a:ext cx="2248128" cy="221076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43232" y="214195"/>
            <a:ext cx="754380" cy="29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23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5" y="-14859"/>
            <a:ext cx="9202755" cy="6887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63600" y="2291853"/>
            <a:ext cx="7772400" cy="8492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543050" y="2997201"/>
            <a:ext cx="6400800" cy="728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400" b="1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98" y="251888"/>
            <a:ext cx="1904528" cy="747181"/>
          </a:xfrm>
          <a:prstGeom prst="rect">
            <a:avLst/>
          </a:prstGeom>
        </p:spPr>
      </p:pic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7245355" y="6232550"/>
            <a:ext cx="1793875" cy="391209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100" dirty="0">
                <a:solidFill>
                  <a:prstClr val="white">
                    <a:lumMod val="75000"/>
                  </a:prstClr>
                </a:solidFill>
                <a:latin typeface="Calibri Light"/>
              </a:rPr>
              <a:t>www.leavittpartners.com</a:t>
            </a:r>
          </a:p>
        </p:txBody>
      </p:sp>
    </p:spTree>
    <p:extLst>
      <p:ext uri="{BB962C8B-B14F-4D97-AF65-F5344CB8AC3E}">
        <p14:creationId xmlns:p14="http://schemas.microsoft.com/office/powerpoint/2010/main" val="381412378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ft Title_blue accent &amp;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19356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350" dirty="0">
              <a:solidFill>
                <a:prstClr val="black"/>
              </a:solidFill>
              <a:ea typeface="ヒラギノ角ゴ Pro W3" pitchFamily="-11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575">
                <a:solidFill>
                  <a:srgbClr val="193560"/>
                </a:solidFill>
              </a:defRPr>
            </a:lvl1pPr>
            <a:lvl2pPr>
              <a:defRPr sz="1350">
                <a:solidFill>
                  <a:srgbClr val="193560"/>
                </a:solidFill>
              </a:defRPr>
            </a:lvl2pPr>
            <a:lvl3pPr>
              <a:defRPr sz="1125">
                <a:solidFill>
                  <a:srgbClr val="193560"/>
                </a:solidFill>
              </a:defRPr>
            </a:lvl3pPr>
            <a:lvl4pPr>
              <a:defRPr sz="1013">
                <a:solidFill>
                  <a:srgbClr val="193560"/>
                </a:solidFill>
              </a:defRPr>
            </a:lvl4pPr>
            <a:lvl5pPr>
              <a:defRPr sz="1013">
                <a:solidFill>
                  <a:srgbClr val="193560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1575">
                <a:solidFill>
                  <a:srgbClr val="193560"/>
                </a:solidFill>
              </a:defRPr>
            </a:lvl1pPr>
            <a:lvl2pPr>
              <a:defRPr sz="1350">
                <a:solidFill>
                  <a:srgbClr val="193560"/>
                </a:solidFill>
              </a:defRPr>
            </a:lvl2pPr>
            <a:lvl3pPr>
              <a:defRPr sz="1125">
                <a:solidFill>
                  <a:srgbClr val="193560"/>
                </a:solidFill>
              </a:defRPr>
            </a:lvl3pPr>
            <a:lvl4pPr>
              <a:defRPr sz="1013">
                <a:solidFill>
                  <a:srgbClr val="193560"/>
                </a:solidFill>
              </a:defRPr>
            </a:lvl4pPr>
            <a:lvl5pPr>
              <a:defRPr sz="1013">
                <a:solidFill>
                  <a:srgbClr val="193560"/>
                </a:solidFill>
              </a:defRPr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59368" cy="6126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913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 userDrawn="1"/>
        </p:nvSpPr>
        <p:spPr bwMode="auto">
          <a:xfrm>
            <a:off x="228604" y="6427796"/>
            <a:ext cx="665567" cy="14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8" dirty="0">
                <a:solidFill>
                  <a:prstClr val="black"/>
                </a:solidFill>
                <a:ea typeface="ヒラギノ角ゴ Pro W3" pitchFamily="-112" charset="-128"/>
                <a:cs typeface="Segoe UI" pitchFamily="34" charset="0"/>
              </a:rPr>
              <a:t>©2017 LEAVITT PARTNERS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80969" y="6375420"/>
            <a:ext cx="474493" cy="1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9E2ECD-52C4-4036-9BD3-F4AEC1C18931}" type="slidenum">
              <a:rPr lang="en-US" sz="563">
                <a:solidFill>
                  <a:prstClr val="black"/>
                </a:solidFill>
              </a:rPr>
              <a:pPr algn="r"/>
              <a:t>‹#›</a:t>
            </a:fld>
            <a:endParaRPr lang="en-US" sz="563" dirty="0">
              <a:solidFill>
                <a:prstClr val="black"/>
              </a:solidFill>
            </a:endParaRPr>
          </a:p>
        </p:txBody>
      </p:sp>
      <p:pic>
        <p:nvPicPr>
          <p:cNvPr id="13" name="Picture 5" descr="LP bug MediumBlu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3" y="6375426"/>
            <a:ext cx="199636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3657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F2A5EBF4-EF84-498D-B1A1-D32B8C4C2FFB}" type="datetime1">
              <a:rPr lang="en-US" smtClean="0">
                <a:solidFill>
                  <a:prstClr val="black"/>
                </a:solidFill>
              </a:rPr>
              <a:pPr/>
              <a:t>1/23/2018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CONFIDENTIAL -- DRAFT FOR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/>
          <a:lstStyle/>
          <a:p>
            <a:fld id="{7E28E96F-429D-409C-BA75-71EAABB8B4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6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9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6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5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4DBA1-9C83-4164-BCA0-B38791A0C6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6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9" r:id="rId15"/>
    <p:sldLayoutId id="2147483661" r:id="rId1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26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91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122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74" r:id="rId13"/>
  </p:sldLayoutIdLst>
  <p:hf hdr="0" ftr="0" dt="0"/>
  <p:txStyles>
    <p:titleStyle>
      <a:lvl1pPr algn="l" defTabSz="512102" rtl="0" eaLnBrk="1" latinLnBrk="0" hangingPunct="1">
        <a:lnSpc>
          <a:spcPct val="90000"/>
        </a:lnSpc>
        <a:spcBef>
          <a:spcPct val="0"/>
        </a:spcBef>
        <a:buNone/>
        <a:defRPr sz="246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022" indent="-128022" algn="l" defTabSz="512102" rtl="0" eaLnBrk="1" latinLnBrk="0" hangingPunct="1">
        <a:lnSpc>
          <a:spcPct val="90000"/>
        </a:lnSpc>
        <a:spcBef>
          <a:spcPts val="560"/>
        </a:spcBef>
        <a:buFont typeface="Arial" panose="020B0604020202020204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1pPr>
      <a:lvl2pPr marL="384076" indent="-128022" algn="l" defTabSz="512102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421" kern="1200">
          <a:solidFill>
            <a:schemeClr val="tx1"/>
          </a:solidFill>
          <a:latin typeface="+mn-lt"/>
          <a:ea typeface="+mn-ea"/>
          <a:cs typeface="+mn-cs"/>
        </a:defRPr>
      </a:lvl2pPr>
      <a:lvl3pPr marL="640122" indent="-128022" algn="l" defTabSz="512102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896178" indent="-128022" algn="l" defTabSz="512102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4pPr>
      <a:lvl5pPr marL="1152227" indent="-128022" algn="l" defTabSz="512102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5pPr>
      <a:lvl6pPr marL="1408277" indent="-128022" algn="l" defTabSz="512102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6pPr>
      <a:lvl7pPr marL="1664327" indent="-128022" algn="l" defTabSz="512102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7pPr>
      <a:lvl8pPr marL="1920377" indent="-128022" algn="l" defTabSz="512102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8pPr>
      <a:lvl9pPr marL="2176431" indent="-128022" algn="l" defTabSz="512102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1pPr>
      <a:lvl2pPr marL="256049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2pPr>
      <a:lvl3pPr marL="512102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3pPr>
      <a:lvl4pPr marL="768150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4pPr>
      <a:lvl5pPr marL="1024202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5pPr>
      <a:lvl6pPr marL="1280249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6pPr>
      <a:lvl7pPr marL="1536303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7pPr>
      <a:lvl8pPr marL="1792352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8pPr>
      <a:lvl9pPr marL="2048402" algn="l" defTabSz="512102" rtl="0" eaLnBrk="1" latinLnBrk="0" hangingPunct="1">
        <a:defRPr sz="11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814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414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350" y="2591781"/>
            <a:ext cx="8623300" cy="112084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3000" b="1" dirty="0">
                <a:latin typeface="+mn-lt"/>
              </a:rPr>
              <a:t>Environmental Scan:</a:t>
            </a:r>
            <a:br>
              <a:rPr lang="en-US" sz="3000" b="1" dirty="0">
                <a:latin typeface="+mn-lt"/>
              </a:rPr>
            </a:br>
            <a:r>
              <a:rPr lang="en-US" sz="3000" b="1" dirty="0">
                <a:latin typeface="+mn-lt"/>
              </a:rPr>
              <a:t>Opportunities and Challenges from a Regulatory Lens</a:t>
            </a:r>
            <a:endParaRPr lang="en-US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48F044-C916-4254-9059-100613CAA8E2}"/>
              </a:ext>
            </a:extLst>
          </p:cNvPr>
          <p:cNvSpPr txBox="1">
            <a:spLocks/>
          </p:cNvSpPr>
          <p:nvPr/>
        </p:nvSpPr>
        <p:spPr>
          <a:xfrm>
            <a:off x="482772" y="5119131"/>
            <a:ext cx="6400800" cy="929496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2400" b="1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NACHC Winter Strategy Meeting </a:t>
            </a:r>
          </a:p>
          <a:p>
            <a:r>
              <a:rPr lang="en-US" sz="1800" b="0" dirty="0">
                <a:solidFill>
                  <a:schemeClr val="bg1">
                    <a:lumMod val="50000"/>
                  </a:schemeClr>
                </a:solidFill>
              </a:rPr>
              <a:t>January 25, 2017</a:t>
            </a:r>
          </a:p>
        </p:txBody>
      </p:sp>
    </p:spTree>
    <p:extLst>
      <p:ext uri="{BB962C8B-B14F-4D97-AF65-F5344CB8AC3E}">
        <p14:creationId xmlns:p14="http://schemas.microsoft.com/office/powerpoint/2010/main" val="274644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1D00-DBEE-4366-9D5D-C815621E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Opportunities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8B1B3-9217-45C0-97CC-18CA71190E68}"/>
              </a:ext>
            </a:extLst>
          </p:cNvPr>
          <p:cNvSpPr txBox="1"/>
          <p:nvPr/>
        </p:nvSpPr>
        <p:spPr>
          <a:xfrm>
            <a:off x="228602" y="1366092"/>
            <a:ext cx="5423051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/>
              <a:t>Opportunities and strategies will be state specific and vary:</a:t>
            </a:r>
          </a:p>
          <a:p>
            <a:pPr marL="46196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Determine where your state falls on the spectrum </a:t>
            </a:r>
          </a:p>
          <a:p>
            <a:pPr marL="461963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Note: States may have different initiatives across the spectrum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States that fall more to the left side of the spectrum:</a:t>
            </a:r>
          </a:p>
          <a:p>
            <a:pPr marL="46196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Promote CHCs’ role as the “true safety net provider”</a:t>
            </a:r>
          </a:p>
          <a:p>
            <a:pPr marL="461963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Look for opportunities within key initiatives (e.g., work requirements, expanding managed care)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States that fall more to the right side of the spectrum:</a:t>
            </a:r>
          </a:p>
          <a:p>
            <a:pPr marL="46196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Promote CHCs’ role as contributing to integration</a:t>
            </a:r>
          </a:p>
          <a:p>
            <a:pPr marL="461963" lvl="1" indent="-28575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Look for opportunities within key initiatives (e.g., behavioral health integration, full or targeted expansions)</a:t>
            </a:r>
          </a:p>
          <a:p>
            <a:pPr>
              <a:spcAft>
                <a:spcPts val="600"/>
              </a:spcAft>
            </a:pPr>
            <a:r>
              <a:rPr lang="en-US" sz="1600" b="1" dirty="0"/>
              <a:t>All states:</a:t>
            </a:r>
          </a:p>
          <a:p>
            <a:pPr marL="461963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/>
              <a:t>Continue to pursue value-based payment opportunities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7B6A62F-4B81-480C-A7EF-14EF86DF122F}"/>
              </a:ext>
            </a:extLst>
          </p:cNvPr>
          <p:cNvSpPr/>
          <p:nvPr/>
        </p:nvSpPr>
        <p:spPr>
          <a:xfrm>
            <a:off x="5990534" y="1366092"/>
            <a:ext cx="2610998" cy="466013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b="1" u="sng" dirty="0"/>
              <a:t>Areas to Watch</a:t>
            </a:r>
            <a:endParaRPr lang="en-US" sz="1400" b="1" u="sng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Behavioral Health Integration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Dual Eligible Initiatives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Delivery System and Payment Reform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Long-Term Services and Supports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Social Determinants  of Health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Targeted Interventions (high cost individuals)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</a:rPr>
              <a:t>Prescription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Medicaid Financing</a:t>
            </a:r>
          </a:p>
        </p:txBody>
      </p:sp>
    </p:spTree>
    <p:extLst>
      <p:ext uri="{BB962C8B-B14F-4D97-AF65-F5344CB8AC3E}">
        <p14:creationId xmlns:p14="http://schemas.microsoft.com/office/powerpoint/2010/main" val="3175001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State Interest in 1332 Waivers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28602" y="1292906"/>
            <a:ext cx="86077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500" b="1" dirty="0">
                <a:solidFill>
                  <a:prstClr val="black"/>
                </a:solidFill>
                <a:latin typeface="Calibri Light"/>
              </a:rPr>
              <a:t>Interest in 1332 waivers has grown as states seek urgent policy solutions as federal uncertainty is sustained.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6A5B88-28CC-4EF4-82A4-038D7C42A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51" y="1895682"/>
            <a:ext cx="8390738" cy="43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06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3ADB1F8-6698-413C-8D61-BECEE4DEBD0C}"/>
              </a:ext>
            </a:extLst>
          </p:cNvPr>
          <p:cNvGrpSpPr/>
          <p:nvPr/>
        </p:nvGrpSpPr>
        <p:grpSpPr>
          <a:xfrm>
            <a:off x="312421" y="1488186"/>
            <a:ext cx="8114165" cy="4396741"/>
            <a:chOff x="66480" y="736600"/>
            <a:chExt cx="11321367" cy="6070601"/>
          </a:xfrm>
        </p:grpSpPr>
        <p:sp>
          <p:nvSpPr>
            <p:cNvPr id="6" name="Oval 5"/>
            <p:cNvSpPr>
              <a:spLocks noChangeAspect="1"/>
            </p:cNvSpPr>
            <p:nvPr/>
          </p:nvSpPr>
          <p:spPr>
            <a:xfrm>
              <a:off x="1928188" y="736602"/>
              <a:ext cx="4876800" cy="4304023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378">
                <a:defRPr/>
              </a:pPr>
              <a:r>
                <a:rPr lang="en-US" sz="1100" b="1" u="sng" kern="0" dirty="0">
                  <a:solidFill>
                    <a:prstClr val="black"/>
                  </a:solidFill>
                  <a:latin typeface="Calibri"/>
                </a:rPr>
                <a:t>1115 Waivers</a:t>
              </a:r>
            </a:p>
            <a:p>
              <a:pPr marL="228594" defTabSz="914378">
                <a:spcAft>
                  <a:spcPts val="600"/>
                </a:spcAft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Medicaid-focused (0-133% FPL)</a:t>
              </a:r>
            </a:p>
            <a:p>
              <a:pPr marL="285743" indent="-285743" defTabSz="914378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Premium assistance for QHPs in the Marketplace (for Medicaid)</a:t>
              </a:r>
            </a:p>
            <a:p>
              <a:pPr marL="285743" indent="-285743" defTabSz="914378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Restrictions to beneficiaries’ choice of providers participating in the QHP or ESI network</a:t>
              </a:r>
            </a:p>
            <a:p>
              <a:pPr marL="285743" indent="-285743" defTabSz="914378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Payment to providers equal to QHP or ESI market rates</a:t>
              </a:r>
            </a:p>
            <a:p>
              <a:pPr marL="285743" indent="-285743" defTabSz="914378">
                <a:spcAft>
                  <a:spcPts val="3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Targeted cost-sharing </a:t>
              </a:r>
            </a:p>
            <a:p>
              <a:pPr marL="285743" indent="-285743" defTabSz="914378"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Premiums for individuals with incomes between 100-138% FPL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6643705" y="3028566"/>
              <a:ext cx="0" cy="176821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Left Brace 10"/>
            <p:cNvSpPr/>
            <p:nvPr/>
          </p:nvSpPr>
          <p:spPr>
            <a:xfrm>
              <a:off x="1530049" y="1381935"/>
              <a:ext cx="507999" cy="3414845"/>
            </a:xfrm>
            <a:prstGeom prst="leftBrac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480" y="2590968"/>
              <a:ext cx="1488011" cy="1019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Calibri"/>
                </a:rPr>
                <a:t>Waivers allowed to date</a:t>
              </a:r>
            </a:p>
          </p:txBody>
        </p:sp>
        <p:sp>
          <p:nvSpPr>
            <p:cNvPr id="14" name="Left Brace 13"/>
            <p:cNvSpPr/>
            <p:nvPr/>
          </p:nvSpPr>
          <p:spPr>
            <a:xfrm>
              <a:off x="1508777" y="4796781"/>
              <a:ext cx="507999" cy="2010420"/>
            </a:xfrm>
            <a:prstGeom prst="leftBrac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8">
                <a:defRPr/>
              </a:pPr>
              <a:endParaRPr lang="en-US" kern="0" dirty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46508" y="4858751"/>
              <a:ext cx="1488011" cy="1614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8">
                <a:defRPr/>
              </a:pPr>
              <a:r>
                <a:rPr lang="en-US" sz="1400" b="1" kern="0" dirty="0">
                  <a:solidFill>
                    <a:sysClr val="windowText" lastClr="000000"/>
                  </a:solidFill>
                  <a:latin typeface="Calibri"/>
                </a:rPr>
                <a:t>Potential options under “Super Waivers”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511047" y="736600"/>
              <a:ext cx="4876800" cy="43891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914378">
                <a:defRPr/>
              </a:pPr>
              <a:r>
                <a:rPr lang="en-US" sz="1100" b="1" u="sng" kern="0" dirty="0">
                  <a:solidFill>
                    <a:prstClr val="black"/>
                  </a:solidFill>
                  <a:latin typeface="Calibri"/>
                </a:rPr>
                <a:t>1332 Waivers</a:t>
              </a:r>
            </a:p>
            <a:p>
              <a:pPr marL="182876" defTabSz="914378"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Private insurance market-focused </a:t>
              </a:r>
            </a:p>
            <a:p>
              <a:pPr marL="182876" defTabSz="914378">
                <a:spcAft>
                  <a:spcPts val="600"/>
                </a:spcAft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(133% FPL and up)</a:t>
              </a:r>
            </a:p>
            <a:p>
              <a:pPr marL="285743" indent="-285743" defTabSz="542912">
                <a:spcAft>
                  <a:spcPts val="600"/>
                </a:spcAft>
                <a:buFont typeface="Arial" panose="020B0604020202020204" pitchFamily="34" charset="0"/>
                <a:buChar char="•"/>
                <a:tabLst>
                  <a:tab pos="2457389" algn="l"/>
                </a:tabLst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Marketplace modifications: Ideas on alternative design/use</a:t>
              </a:r>
            </a:p>
            <a:p>
              <a:pPr marL="285743" indent="-285743" defTabSz="542912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Policy enhancements: Clarify or adjust ACA policies relative to state-specific market conditions</a:t>
              </a:r>
            </a:p>
            <a:p>
              <a:pPr marL="285743" indent="-285743" defTabSz="542912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black"/>
                  </a:solidFill>
                  <a:latin typeface="Calibri"/>
                </a:rPr>
                <a:t>New coverage programs: Evaluate adoption of commercial programs that target vulnerable populations</a:t>
              </a:r>
            </a:p>
          </p:txBody>
        </p:sp>
        <p:sp>
          <p:nvSpPr>
            <p:cNvPr id="10" name="Rectangle: Rounded Corners 9"/>
            <p:cNvSpPr/>
            <p:nvPr/>
          </p:nvSpPr>
          <p:spPr>
            <a:xfrm>
              <a:off x="2655905" y="4796781"/>
              <a:ext cx="7975601" cy="2010420"/>
            </a:xfrm>
            <a:prstGeom prst="roundRect">
              <a:avLst/>
            </a:prstGeom>
            <a:solidFill>
              <a:schemeClr val="accent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171446" lvl="1" indent="-171446" defTabSz="914378"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white"/>
                  </a:solidFill>
                  <a:latin typeface="Calibri"/>
                </a:rPr>
                <a:t>Combine Medicaid and premium assistance into a single private marketplace</a:t>
              </a:r>
            </a:p>
            <a:p>
              <a:pPr marL="171446" lvl="1" indent="-171446" defTabSz="914378"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white"/>
                  </a:solidFill>
                  <a:latin typeface="Calibri"/>
                </a:rPr>
                <a:t>Modify the premium subsidy calculation for those who move above or below 100% FPL</a:t>
              </a:r>
            </a:p>
            <a:p>
              <a:pPr marL="171446" lvl="1" indent="-171446" defTabSz="914378"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white"/>
                  </a:solidFill>
                  <a:latin typeface="Calibri"/>
                </a:rPr>
                <a:t>Treat income the same way across the Marketplace and Medicaid</a:t>
              </a:r>
            </a:p>
            <a:p>
              <a:pPr marL="171446" lvl="1" indent="-171446" defTabSz="914378"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white"/>
                  </a:solidFill>
                  <a:latin typeface="Calibri"/>
                </a:rPr>
                <a:t>Modify verification rules to be consistent across Medicaid and commercial market</a:t>
              </a:r>
            </a:p>
            <a:p>
              <a:pPr marL="171446" lvl="1" indent="-171446" defTabSz="914378">
                <a:spcAft>
                  <a:spcPts val="40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white"/>
                  </a:solidFill>
                  <a:latin typeface="Calibri"/>
                </a:rPr>
                <a:t>Implement consistent enrollment effective dates and coverage periods</a:t>
              </a:r>
            </a:p>
            <a:p>
              <a:pPr marL="171446" lvl="1" indent="-171446" defTabSz="914378">
                <a:buFont typeface="Arial" panose="020B0604020202020204" pitchFamily="34" charset="0"/>
                <a:buChar char="•"/>
                <a:defRPr/>
              </a:pPr>
              <a:r>
                <a:rPr lang="en-US" sz="1100" kern="0" dirty="0">
                  <a:solidFill>
                    <a:prstClr val="white"/>
                  </a:solidFill>
                  <a:latin typeface="Calibri"/>
                </a:rPr>
                <a:t>Align the definition of Native American</a:t>
              </a:r>
            </a:p>
          </p:txBody>
        </p:sp>
      </p:grpSp>
      <p:sp>
        <p:nvSpPr>
          <p:cNvPr id="16" name="Title 3">
            <a:extLst>
              <a:ext uri="{FF2B5EF4-FFF2-40B4-BE49-F238E27FC236}">
                <a16:creationId xmlns:a16="http://schemas.microsoft.com/office/drawing/2014/main" id="{C32CDD3D-481A-4018-B850-E168287E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175435"/>
            <a:ext cx="8659368" cy="6126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400" kern="0" dirty="0"/>
              <a:t>States Can Coordinate 1332 &amp; Medicaid 1115 Waivers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4536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3">
            <a:extLst>
              <a:ext uri="{FF2B5EF4-FFF2-40B4-BE49-F238E27FC236}">
                <a16:creationId xmlns:a16="http://schemas.microsoft.com/office/drawing/2014/main" id="{C32CDD3D-481A-4018-B850-E168287E6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2" y="175435"/>
            <a:ext cx="8659368" cy="61264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r>
              <a:rPr lang="en-US" sz="2400" kern="0" dirty="0"/>
              <a:t>States Can Coordinate 1332 &amp; Medicaid 1115 Waivers</a:t>
            </a: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9EABEE-B21C-4168-8922-6F3962E3B98B}"/>
              </a:ext>
            </a:extLst>
          </p:cNvPr>
          <p:cNvSpPr/>
          <p:nvPr/>
        </p:nvSpPr>
        <p:spPr>
          <a:xfrm>
            <a:off x="355924" y="1481559"/>
            <a:ext cx="8174618" cy="4479403"/>
          </a:xfrm>
          <a:prstGeom prst="rect">
            <a:avLst/>
          </a:prstGeom>
          <a:blipFill dpi="0" rotWithShape="1">
            <a:blip r:embed="rId3">
              <a:alphaModFix amt="3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 descr="Image result for idaho">
            <a:extLst>
              <a:ext uri="{FF2B5EF4-FFF2-40B4-BE49-F238E27FC236}">
                <a16:creationId xmlns:a16="http://schemas.microsoft.com/office/drawing/2014/main" id="{0463B7E6-C017-49E0-BD17-4A1D33B4E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966" y="1429468"/>
            <a:ext cx="5331955" cy="467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345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1" y="230804"/>
            <a:ext cx="8659368" cy="459486"/>
          </a:xfrm>
        </p:spPr>
        <p:txBody>
          <a:bodyPr lIns="68450" tIns="34224" rIns="68450" bIns="34224">
            <a:normAutofit/>
          </a:bodyPr>
          <a:lstStyle/>
          <a:p>
            <a:r>
              <a:rPr lang="en-US" sz="2400" dirty="0">
                <a:solidFill>
                  <a:sysClr val="window" lastClr="FFFFFF"/>
                </a:solidFill>
                <a:latin typeface="Calibri Light"/>
              </a:rPr>
              <a:t>Future of Individual Insurance Markets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3311672" y="2400819"/>
            <a:ext cx="2463507" cy="1298377"/>
          </a:xfrm>
          <a:prstGeom prst="roundRect">
            <a:avLst>
              <a:gd name="adj" fmla="val 50000"/>
            </a:avLst>
          </a:prstGeom>
          <a:solidFill>
            <a:srgbClr val="7C1215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Segoe UI Light" panose="020B0502040204020203" pitchFamily="34" charset="0"/>
              </a:rPr>
              <a:t>Individual Market Reforms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1142" y="4324573"/>
            <a:ext cx="4248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Alter benefits, reprioritize subsidies, and eliminate all non-essential costs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163739" y="4324573"/>
            <a:ext cx="4029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sz="1600" dirty="0"/>
              <a:t>Efforts to stabilize current markets, working within the structure of the ACA</a:t>
            </a:r>
          </a:p>
        </p:txBody>
      </p:sp>
      <p:sp>
        <p:nvSpPr>
          <p:cNvPr id="18" name="Arrow: Striped Right 17"/>
          <p:cNvSpPr/>
          <p:nvPr/>
        </p:nvSpPr>
        <p:spPr>
          <a:xfrm>
            <a:off x="5993621" y="2210273"/>
            <a:ext cx="2819400" cy="1828800"/>
          </a:xfrm>
          <a:prstGeom prst="stripedRightArrow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Fundamental redesign of </a:t>
            </a:r>
          </a:p>
          <a:p>
            <a:pPr algn="ctr"/>
            <a:r>
              <a:rPr lang="en-US" dirty="0"/>
              <a:t>ACA markets</a:t>
            </a:r>
          </a:p>
        </p:txBody>
      </p:sp>
      <p:sp>
        <p:nvSpPr>
          <p:cNvPr id="19" name="Arrow: Striped Right 18"/>
          <p:cNvSpPr/>
          <p:nvPr/>
        </p:nvSpPr>
        <p:spPr>
          <a:xfrm flipH="1">
            <a:off x="249794" y="2210273"/>
            <a:ext cx="2816352" cy="1828800"/>
          </a:xfrm>
          <a:prstGeom prst="stripedRightArrow">
            <a:avLst/>
          </a:prstGeom>
          <a:solidFill>
            <a:srgbClr val="868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customization of current framework</a:t>
            </a:r>
          </a:p>
        </p:txBody>
      </p:sp>
    </p:spTree>
    <p:extLst>
      <p:ext uri="{BB962C8B-B14F-4D97-AF65-F5344CB8AC3E}">
        <p14:creationId xmlns:p14="http://schemas.microsoft.com/office/powerpoint/2010/main" val="68589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1D00-DBEE-4366-9D5D-C815621E1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Key Actions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8B1B3-9217-45C0-97CC-18CA71190E68}"/>
              </a:ext>
            </a:extLst>
          </p:cNvPr>
          <p:cNvSpPr txBox="1"/>
          <p:nvPr/>
        </p:nvSpPr>
        <p:spPr>
          <a:xfrm>
            <a:off x="416409" y="1299712"/>
            <a:ext cx="6748041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Be proactive and collaborative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kern="0" dirty="0">
                <a:solidFill>
                  <a:schemeClr val="accent1"/>
                </a:solidFill>
              </a:rPr>
              <a:t>Understand your state’s pressure points and motivations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Turn pressure points into positives for health centers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Approach with attitude of “how you can help.”</a:t>
            </a:r>
          </a:p>
          <a:p>
            <a:pPr marL="285750" indent="-285750">
              <a:spcBef>
                <a:spcPts val="6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Leverage existing partnerships as well as potential partnerships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50381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542" y="3269279"/>
            <a:ext cx="2786576" cy="815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60" y="2754852"/>
            <a:ext cx="1434754" cy="14347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3474" y="2669173"/>
            <a:ext cx="3065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5"/>
                </a:solidFill>
              </a:rPr>
              <a:t>Smart on Value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839240" y="2817053"/>
            <a:ext cx="0" cy="130302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42960" y="4147184"/>
            <a:ext cx="137088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www.leavittpartners.com</a:t>
            </a:r>
          </a:p>
        </p:txBody>
      </p:sp>
    </p:spTree>
    <p:extLst>
      <p:ext uri="{BB962C8B-B14F-4D97-AF65-F5344CB8AC3E}">
        <p14:creationId xmlns:p14="http://schemas.microsoft.com/office/powerpoint/2010/main" val="204538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libri Light"/>
              </a:rPr>
              <a:t>Projected Medicaid Enrollment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5" y="1314913"/>
            <a:ext cx="7315199" cy="496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763019" y="1495937"/>
            <a:ext cx="1257300" cy="559908"/>
          </a:xfrm>
          <a:prstGeom prst="wedgeRectCallout">
            <a:avLst>
              <a:gd name="adj1" fmla="val -111028"/>
              <a:gd name="adj2" fmla="val 7575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F27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050" kern="0" dirty="0">
                <a:solidFill>
                  <a:sysClr val="windowText" lastClr="000000"/>
                </a:solidFill>
              </a:rPr>
              <a:t>~110M Covered Lives in Medicaid by 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072" y="6276125"/>
            <a:ext cx="4206984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100" kern="0" dirty="0">
                <a:solidFill>
                  <a:sysClr val="windowText" lastClr="000000"/>
                </a:solidFill>
              </a:rPr>
              <a:t>Note: Enrollment numbers are “total ever enrolled.” </a:t>
            </a:r>
          </a:p>
        </p:txBody>
      </p:sp>
    </p:spTree>
    <p:extLst>
      <p:ext uri="{BB962C8B-B14F-4D97-AF65-F5344CB8AC3E}">
        <p14:creationId xmlns:p14="http://schemas.microsoft.com/office/powerpoint/2010/main" val="992992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solidFill>
                  <a:sysClr val="window" lastClr="FFFFFF"/>
                </a:solidFill>
                <a:latin typeface="Calibri Light"/>
              </a:rPr>
              <a:t>Projected Medicaid Enrollment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5" y="1314913"/>
            <a:ext cx="7315199" cy="496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7763019" y="1495937"/>
            <a:ext cx="1257300" cy="559908"/>
          </a:xfrm>
          <a:prstGeom prst="wedgeRectCallout">
            <a:avLst>
              <a:gd name="adj1" fmla="val -111028"/>
              <a:gd name="adj2" fmla="val 75754"/>
            </a:avLst>
          </a:prstGeom>
          <a:solidFill>
            <a:schemeClr val="bg1">
              <a:lumMod val="95000"/>
            </a:schemeClr>
          </a:solidFill>
          <a:ln w="9525">
            <a:solidFill>
              <a:srgbClr val="0F274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en-US" sz="1050" kern="0" dirty="0">
                <a:solidFill>
                  <a:sysClr val="windowText" lastClr="000000"/>
                </a:solidFill>
              </a:rPr>
              <a:t>~110M Covered Lives in Medicaid by 2026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7072" y="6276125"/>
            <a:ext cx="4206984" cy="26160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r>
              <a:rPr lang="en-US" sz="1100" kern="0" dirty="0">
                <a:solidFill>
                  <a:sysClr val="windowText" lastClr="000000"/>
                </a:solidFill>
              </a:rPr>
              <a:t>Note: Enrollment numbers are “total ever enrolled.”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FFF011-090C-4528-91A6-45C4E1D83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61540">
            <a:off x="2837611" y="2332627"/>
            <a:ext cx="2121827" cy="2121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88A2E0-DE16-4886-B7C7-FD28644EBB10}"/>
              </a:ext>
            </a:extLst>
          </p:cNvPr>
          <p:cNvSpPr txBox="1"/>
          <p:nvPr/>
        </p:nvSpPr>
        <p:spPr>
          <a:xfrm rot="20212384">
            <a:off x="3158921" y="2787030"/>
            <a:ext cx="127478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Health</a:t>
            </a:r>
          </a:p>
          <a:p>
            <a:pPr algn="ctr"/>
            <a:r>
              <a:rPr lang="en-US" sz="1350" dirty="0"/>
              <a:t>Care </a:t>
            </a:r>
          </a:p>
          <a:p>
            <a:pPr algn="ctr"/>
            <a:r>
              <a:rPr lang="en-US" sz="1350" dirty="0">
                <a:solidFill>
                  <a:schemeClr val="bg1"/>
                </a:solidFill>
              </a:rPr>
              <a:t>Reform</a:t>
            </a:r>
          </a:p>
        </p:txBody>
      </p:sp>
    </p:spTree>
    <p:extLst>
      <p:ext uri="{BB962C8B-B14F-4D97-AF65-F5344CB8AC3E}">
        <p14:creationId xmlns:p14="http://schemas.microsoft.com/office/powerpoint/2010/main" val="1821907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804308" y="2860146"/>
            <a:ext cx="1306317" cy="1852362"/>
            <a:chOff x="1570360" y="608020"/>
            <a:chExt cx="1306317" cy="4106322"/>
          </a:xfrm>
          <a:solidFill>
            <a:schemeClr val="tx2">
              <a:lumMod val="75000"/>
            </a:schemeClr>
          </a:solidFill>
        </p:grpSpPr>
        <p:sp>
          <p:nvSpPr>
            <p:cNvPr id="18" name="Rectangle: Top Corners Rounded 17"/>
            <p:cNvSpPr/>
            <p:nvPr/>
          </p:nvSpPr>
          <p:spPr>
            <a:xfrm rot="10800000">
              <a:off x="1570360" y="608020"/>
              <a:ext cx="1306317" cy="410632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angle: Top Corners Rounded 6"/>
            <p:cNvSpPr txBox="1"/>
            <p:nvPr/>
          </p:nvSpPr>
          <p:spPr>
            <a:xfrm>
              <a:off x="1610534" y="608020"/>
              <a:ext cx="1225969" cy="38041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49389" y="2809682"/>
            <a:ext cx="1306317" cy="1902827"/>
            <a:chOff x="3007309" y="608020"/>
            <a:chExt cx="1306317" cy="4106322"/>
          </a:xfrm>
          <a:solidFill>
            <a:schemeClr val="tx2">
              <a:lumMod val="75000"/>
            </a:schemeClr>
          </a:solidFill>
        </p:grpSpPr>
        <p:sp>
          <p:nvSpPr>
            <p:cNvPr id="21" name="Rectangle: Top Corners Rounded 20"/>
            <p:cNvSpPr/>
            <p:nvPr/>
          </p:nvSpPr>
          <p:spPr>
            <a:xfrm rot="10800000">
              <a:off x="3007309" y="608020"/>
              <a:ext cx="1306317" cy="410632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angle: Top Corners Rounded 8"/>
            <p:cNvSpPr txBox="1"/>
            <p:nvPr/>
          </p:nvSpPr>
          <p:spPr>
            <a:xfrm>
              <a:off x="3047483" y="608020"/>
              <a:ext cx="1225969" cy="38121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/>
            </a:p>
          </p:txBody>
        </p:sp>
      </p:grpSp>
      <p:sp>
        <p:nvSpPr>
          <p:cNvPr id="24" name="Oval 23"/>
          <p:cNvSpPr/>
          <p:nvPr/>
        </p:nvSpPr>
        <p:spPr>
          <a:xfrm>
            <a:off x="1728008" y="1869546"/>
            <a:ext cx="1458718" cy="1524000"/>
          </a:xfrm>
          <a:prstGeom prst="ellipse">
            <a:avLst/>
          </a:prstGeom>
          <a:solidFill>
            <a:srgbClr val="A6A6A6"/>
          </a:solidFill>
          <a:ln w="381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5701064" y="1869546"/>
            <a:ext cx="1458718" cy="1524000"/>
          </a:xfrm>
          <a:prstGeom prst="ellipse">
            <a:avLst/>
          </a:prstGeom>
          <a:solidFill>
            <a:srgbClr val="009949"/>
          </a:solidFill>
          <a:ln w="381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3777553" y="2809683"/>
            <a:ext cx="1306317" cy="1902828"/>
            <a:chOff x="3007309" y="608020"/>
            <a:chExt cx="1306317" cy="4106322"/>
          </a:xfrm>
          <a:solidFill>
            <a:schemeClr val="tx2">
              <a:lumMod val="75000"/>
            </a:schemeClr>
          </a:solidFill>
        </p:grpSpPr>
        <p:sp>
          <p:nvSpPr>
            <p:cNvPr id="27" name="Rectangle: Top Corners Rounded 26"/>
            <p:cNvSpPr/>
            <p:nvPr/>
          </p:nvSpPr>
          <p:spPr>
            <a:xfrm rot="10800000">
              <a:off x="3007309" y="608020"/>
              <a:ext cx="1306317" cy="4106322"/>
            </a:xfrm>
            <a:prstGeom prst="round2SameRect">
              <a:avLst>
                <a:gd name="adj1" fmla="val 10500"/>
                <a:gd name="adj2" fmla="val 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: Top Corners Rounded 8"/>
            <p:cNvSpPr txBox="1"/>
            <p:nvPr/>
          </p:nvSpPr>
          <p:spPr>
            <a:xfrm>
              <a:off x="3047483" y="608020"/>
              <a:ext cx="1225969" cy="381216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algn="ctr" defTabSz="12445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/>
            </a:p>
          </p:txBody>
        </p:sp>
      </p:grpSp>
      <p:sp>
        <p:nvSpPr>
          <p:cNvPr id="29" name="Oval 28"/>
          <p:cNvSpPr/>
          <p:nvPr/>
        </p:nvSpPr>
        <p:spPr>
          <a:xfrm>
            <a:off x="3701353" y="1869546"/>
            <a:ext cx="1458718" cy="1524000"/>
          </a:xfrm>
          <a:prstGeom prst="ellipse">
            <a:avLst/>
          </a:prstGeom>
          <a:solidFill>
            <a:srgbClr val="467CCF"/>
          </a:solidFill>
          <a:ln w="381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2139168" y="2213894"/>
            <a:ext cx="636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$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802686" y="3472084"/>
            <a:ext cx="1306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580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Decrease Federal Costs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47511" y="3498394"/>
            <a:ext cx="1306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580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Reduce Medicaid Enrollment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752160" y="3497742"/>
            <a:ext cx="136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580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Increase State Flexibility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010" y="2236199"/>
            <a:ext cx="808692" cy="8086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56" y="2241877"/>
            <a:ext cx="716998" cy="716998"/>
          </a:xfrm>
          <a:prstGeom prst="rect">
            <a:avLst/>
          </a:prstGeom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2869738-8052-442D-AFA7-53A2535FC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36" y="261873"/>
            <a:ext cx="8659368" cy="459486"/>
          </a:xfrm>
        </p:spPr>
        <p:txBody>
          <a:bodyPr lIns="68450" tIns="34224" rIns="68450" bIns="34224">
            <a:normAutofit/>
          </a:bodyPr>
          <a:lstStyle/>
          <a:p>
            <a:r>
              <a:rPr lang="en-US" sz="2400" dirty="0">
                <a:solidFill>
                  <a:sysClr val="window" lastClr="FFFFFF"/>
                </a:solidFill>
                <a:latin typeface="Calibri Light"/>
              </a:rPr>
              <a:t>CMS: Key Signals</a:t>
            </a:r>
          </a:p>
        </p:txBody>
      </p:sp>
    </p:spTree>
    <p:extLst>
      <p:ext uri="{BB962C8B-B14F-4D97-AF65-F5344CB8AC3E}">
        <p14:creationId xmlns:p14="http://schemas.microsoft.com/office/powerpoint/2010/main" val="637574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extLst/>
          </p:nvPr>
        </p:nvSpPr>
        <p:spPr/>
        <p:txBody>
          <a:bodyPr lIns="68450" tIns="34224" rIns="68450" bIns="34224">
            <a:normAutofit/>
          </a:bodyPr>
          <a:lstStyle/>
          <a:p>
            <a:r>
              <a:rPr lang="en-US" sz="2400" dirty="0">
                <a:solidFill>
                  <a:sysClr val="window" lastClr="FFFFFF"/>
                </a:solidFill>
                <a:latin typeface="Calibri Light"/>
              </a:rPr>
              <a:t>Previous “Signals" From CMS on 1115 Waivers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1184931" y="1772508"/>
            <a:ext cx="3177392" cy="4408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Premiums (limited) 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Some copays above federal limits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DSRIP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DSHP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Waiving retroactive coverage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Cost sharing below 100% FPL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Lock-out period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Partial expansion to 100% FPL with enhanced FMAP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42537" y="1772509"/>
            <a:ext cx="3072253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HSA-like models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Healthy behavior incentives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IMD exclusion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Work requirement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Enrollment caps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Enrollment time limits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Closed formularies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PPS 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14" y="1772509"/>
            <a:ext cx="326119" cy="320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80" y="2280419"/>
            <a:ext cx="326119" cy="320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19" y="2280419"/>
            <a:ext cx="326119" cy="3203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19" y="1772508"/>
            <a:ext cx="326119" cy="3203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9079" y="4343610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503" y="4281539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5181C"/>
                </a:solidFill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68709" y="4868802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6133" y="4806732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5181C"/>
                </a:solidFill>
              </a:rPr>
              <a:t>X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28168" y="3297309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25592" y="3235238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5181C"/>
                </a:solidFill>
              </a:rPr>
              <a:t>X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513CBA-E2AC-41FC-996A-6CD79F88A557}"/>
              </a:ext>
            </a:extLst>
          </p:cNvPr>
          <p:cNvSpPr/>
          <p:nvPr/>
        </p:nvSpPr>
        <p:spPr>
          <a:xfrm>
            <a:off x="5026685" y="3804739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C365ED-22CB-45CA-8993-C45DC0E170AD}"/>
              </a:ext>
            </a:extLst>
          </p:cNvPr>
          <p:cNvSpPr txBox="1"/>
          <p:nvPr/>
        </p:nvSpPr>
        <p:spPr>
          <a:xfrm>
            <a:off x="5024109" y="3742669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5181C"/>
                </a:solidFill>
              </a:rPr>
              <a:t>X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2400AB3-233C-4967-A194-435BFE5DE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2" y="2777136"/>
            <a:ext cx="326119" cy="32032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CA7B76F-8348-41A1-B32E-A0B79E64FC69}"/>
              </a:ext>
            </a:extLst>
          </p:cNvPr>
          <p:cNvSpPr/>
          <p:nvPr/>
        </p:nvSpPr>
        <p:spPr>
          <a:xfrm>
            <a:off x="5018995" y="4336363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95A0F4-4DB5-42A6-A787-11D1D978932C}"/>
              </a:ext>
            </a:extLst>
          </p:cNvPr>
          <p:cNvSpPr txBox="1"/>
          <p:nvPr/>
        </p:nvSpPr>
        <p:spPr>
          <a:xfrm>
            <a:off x="5016418" y="4274293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5181C"/>
                </a:solidFill>
              </a:rPr>
              <a:t>X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50E324-0406-488E-BED9-1BE3B942F126}"/>
              </a:ext>
            </a:extLst>
          </p:cNvPr>
          <p:cNvSpPr/>
          <p:nvPr/>
        </p:nvSpPr>
        <p:spPr>
          <a:xfrm>
            <a:off x="875457" y="5372447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DCE20D-6487-49FF-88FA-6C3A5AAE528A}"/>
              </a:ext>
            </a:extLst>
          </p:cNvPr>
          <p:cNvSpPr txBox="1"/>
          <p:nvPr/>
        </p:nvSpPr>
        <p:spPr>
          <a:xfrm>
            <a:off x="872880" y="5310376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5181C"/>
                </a:solidFill>
              </a:rPr>
              <a:t>X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4B5BF5-D7ED-496D-BF5A-C07C48631219}"/>
              </a:ext>
            </a:extLst>
          </p:cNvPr>
          <p:cNvSpPr/>
          <p:nvPr/>
        </p:nvSpPr>
        <p:spPr>
          <a:xfrm>
            <a:off x="5025943" y="4823098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7719501-F75F-4477-BCBE-DF50A8C0ED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8" y="3275842"/>
            <a:ext cx="326119" cy="32032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C788849-42B6-49D4-837D-B8C42F80BB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85" y="2777136"/>
            <a:ext cx="326119" cy="32032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35D8BC5-F428-4A88-84C2-A3DEC11ABE6C}"/>
              </a:ext>
            </a:extLst>
          </p:cNvPr>
          <p:cNvSpPr/>
          <p:nvPr/>
        </p:nvSpPr>
        <p:spPr>
          <a:xfrm>
            <a:off x="5027183" y="5340991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0AFD61-6FB2-4B81-93C0-3AE3E19E404A}"/>
              </a:ext>
            </a:extLst>
          </p:cNvPr>
          <p:cNvSpPr txBox="1"/>
          <p:nvPr/>
        </p:nvSpPr>
        <p:spPr>
          <a:xfrm>
            <a:off x="4975382" y="5340544"/>
            <a:ext cx="4151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NA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8EF81F5B-686B-4112-9707-0B03F8549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338" y="3787056"/>
            <a:ext cx="326119" cy="320321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B98001F-5D18-46E7-841C-938F056CD706}"/>
              </a:ext>
            </a:extLst>
          </p:cNvPr>
          <p:cNvSpPr txBox="1"/>
          <p:nvPr/>
        </p:nvSpPr>
        <p:spPr>
          <a:xfrm>
            <a:off x="4977764" y="4819169"/>
            <a:ext cx="41514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b="1" dirty="0">
                <a:solidFill>
                  <a:schemeClr val="bg1">
                    <a:lumMod val="50000"/>
                  </a:schemeClr>
                </a:solidFill>
              </a:rPr>
              <a:t>NA</a:t>
            </a:r>
          </a:p>
        </p:txBody>
      </p:sp>
    </p:spTree>
    <p:extLst>
      <p:ext uri="{BB962C8B-B14F-4D97-AF65-F5344CB8AC3E}">
        <p14:creationId xmlns:p14="http://schemas.microsoft.com/office/powerpoint/2010/main" val="342609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E48D7D09-B086-4353-9337-16B1D138F4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53" y="2295185"/>
            <a:ext cx="326119" cy="3203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FE1CAA-34DE-46BC-B0B3-24CD172B9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449" y="3801736"/>
            <a:ext cx="326119" cy="320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450" tIns="34224" rIns="68450" bIns="34224">
            <a:normAutofit/>
          </a:bodyPr>
          <a:lstStyle/>
          <a:p>
            <a:r>
              <a:rPr lang="en-US" sz="2400" dirty="0">
                <a:solidFill>
                  <a:sysClr val="window" lastClr="FFFFFF"/>
                </a:solidFill>
                <a:latin typeface="Calibri Light"/>
              </a:rPr>
              <a:t>New Administration: New Priorities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50959" y="1775108"/>
            <a:ext cx="3177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Premiums 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Some copays above federal limits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DSRIP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DSHP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Waiving retroactive coverage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Cost sharing below 100% FPL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Lock-out period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Partial expansion to 100% FPL with enhanced FMAP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308563" y="1775108"/>
            <a:ext cx="3476621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HSA-like models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Healthy behavior incentives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IMD exclusion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Work requirement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Enrollment caps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Enrollment time limits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Closed formularies</a:t>
            </a:r>
          </a:p>
          <a:p>
            <a:pPr marL="85725">
              <a:defRPr/>
            </a:pPr>
            <a:endParaRPr lang="en-US" sz="1650" kern="0" dirty="0">
              <a:solidFill>
                <a:srgbClr val="193560"/>
              </a:solidFill>
            </a:endParaRPr>
          </a:p>
          <a:p>
            <a:pPr marL="85725">
              <a:defRPr/>
            </a:pPr>
            <a:r>
              <a:rPr lang="en-US" sz="1650" kern="0" dirty="0">
                <a:solidFill>
                  <a:srgbClr val="193560"/>
                </a:solidFill>
              </a:rPr>
              <a:t>PPS rate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993453" y="4812838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27417" y="2816803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34737" y="2282883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1283BB-A655-42B9-A059-1CBA77255CD0}"/>
              </a:ext>
            </a:extLst>
          </p:cNvPr>
          <p:cNvSpPr/>
          <p:nvPr/>
        </p:nvSpPr>
        <p:spPr>
          <a:xfrm>
            <a:off x="837755" y="5352674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F7B66D-296C-4EDE-9144-56DDC2B29B13}"/>
              </a:ext>
            </a:extLst>
          </p:cNvPr>
          <p:cNvSpPr/>
          <p:nvPr/>
        </p:nvSpPr>
        <p:spPr>
          <a:xfrm>
            <a:off x="4985762" y="4330420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D221205-AA3F-41D0-B533-E8B49CE18DE1}"/>
              </a:ext>
            </a:extLst>
          </p:cNvPr>
          <p:cNvSpPr txBox="1"/>
          <p:nvPr/>
        </p:nvSpPr>
        <p:spPr>
          <a:xfrm>
            <a:off x="819726" y="2752553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5181C"/>
                </a:solidFill>
              </a:rPr>
              <a:t>X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4D02056-3731-4822-9884-42EA9DEC84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37" y="3785052"/>
            <a:ext cx="326119" cy="3203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AA9DEA-A4CE-4F7B-BD0F-1B192AEA0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53" y="2792630"/>
            <a:ext cx="326119" cy="32032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F7DF258-E190-4803-A69B-E6E455E71A22}"/>
              </a:ext>
            </a:extLst>
          </p:cNvPr>
          <p:cNvSpPr/>
          <p:nvPr/>
        </p:nvSpPr>
        <p:spPr>
          <a:xfrm>
            <a:off x="5001580" y="5311513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60B3E66-9BCF-44FB-AB04-BE8EB0B1D442}"/>
              </a:ext>
            </a:extLst>
          </p:cNvPr>
          <p:cNvSpPr/>
          <p:nvPr/>
        </p:nvSpPr>
        <p:spPr>
          <a:xfrm>
            <a:off x="830853" y="3314177"/>
            <a:ext cx="315852" cy="291361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9633461-7CE2-47AF-8051-7CB043C9D2F7}"/>
              </a:ext>
            </a:extLst>
          </p:cNvPr>
          <p:cNvSpPr txBox="1"/>
          <p:nvPr/>
        </p:nvSpPr>
        <p:spPr>
          <a:xfrm>
            <a:off x="823162" y="3249927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rgbClr val="A5181C"/>
                </a:solidFill>
              </a:rPr>
              <a:t>X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C9DE96D-5388-4505-BB51-6269CD1637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52" y="1772509"/>
            <a:ext cx="326119" cy="32032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C56FE20-9701-4F21-B850-5D313B7DA7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444" y="3314177"/>
            <a:ext cx="326119" cy="32032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4967FB6-3FBC-40B2-B745-3E69BA01E5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398" y="1789634"/>
            <a:ext cx="326119" cy="32032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A7D4206-A479-425E-86BB-B1D20D91E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71" y="4809932"/>
            <a:ext cx="326119" cy="32032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830A823-28C4-4D06-B162-ED4686CE6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8" y="4321766"/>
            <a:ext cx="326119" cy="32032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201D1F-D4E7-474E-86B4-2258E85A7876}"/>
              </a:ext>
            </a:extLst>
          </p:cNvPr>
          <p:cNvSpPr txBox="1"/>
          <p:nvPr/>
        </p:nvSpPr>
        <p:spPr>
          <a:xfrm>
            <a:off x="826765" y="2219114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8233E0-38B2-4C14-85B5-394516252A9A}"/>
              </a:ext>
            </a:extLst>
          </p:cNvPr>
          <p:cNvSpPr txBox="1"/>
          <p:nvPr/>
        </p:nvSpPr>
        <p:spPr>
          <a:xfrm>
            <a:off x="840152" y="5290080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2E8D62A-16FB-41C3-9E96-5BA4CC4F9BF6}"/>
              </a:ext>
            </a:extLst>
          </p:cNvPr>
          <p:cNvSpPr txBox="1"/>
          <p:nvPr/>
        </p:nvSpPr>
        <p:spPr>
          <a:xfrm>
            <a:off x="4982444" y="4259491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FF67F4-4E7E-4005-B78F-21FD80FA255D}"/>
              </a:ext>
            </a:extLst>
          </p:cNvPr>
          <p:cNvSpPr txBox="1"/>
          <p:nvPr/>
        </p:nvSpPr>
        <p:spPr>
          <a:xfrm>
            <a:off x="5007872" y="5241739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43CDF0A-05BA-44E8-998B-D1BF98E784A8}"/>
              </a:ext>
            </a:extLst>
          </p:cNvPr>
          <p:cNvSpPr txBox="1"/>
          <p:nvPr/>
        </p:nvSpPr>
        <p:spPr>
          <a:xfrm>
            <a:off x="4998262" y="4748558"/>
            <a:ext cx="319170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50" b="1" dirty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372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2642-057E-4D77-9DC3-8B850103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ysClr val="window" lastClr="FFFFFF"/>
                </a:solidFill>
                <a:latin typeface="Calibri Light"/>
              </a:rPr>
              <a:t>Focus on Value-Based Payments May Slow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5BD37-A0A4-453E-92A5-34F74486978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0" y="1960414"/>
            <a:ext cx="7675801" cy="3595434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E9DB5E-916C-47DD-9BE2-BE7F59395EEF}"/>
              </a:ext>
            </a:extLst>
          </p:cNvPr>
          <p:cNvSpPr txBox="1"/>
          <p:nvPr/>
        </p:nvSpPr>
        <p:spPr>
          <a:xfrm>
            <a:off x="555585" y="1460539"/>
            <a:ext cx="6377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Percentage of Total Care Delivered Under Value-Based Payments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76973D-FF85-42F4-9101-EBDCB9C671F2}"/>
              </a:ext>
            </a:extLst>
          </p:cNvPr>
          <p:cNvSpPr/>
          <p:nvPr/>
        </p:nvSpPr>
        <p:spPr>
          <a:xfrm>
            <a:off x="6933235" y="1403653"/>
            <a:ext cx="1076446" cy="426218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Pre-2017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DDF0E-E19C-4B99-8329-21B2E7257BD3}"/>
              </a:ext>
            </a:extLst>
          </p:cNvPr>
          <p:cNvSpPr txBox="1"/>
          <p:nvPr/>
        </p:nvSpPr>
        <p:spPr>
          <a:xfrm>
            <a:off x="7894626" y="1960414"/>
            <a:ext cx="507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CA076CA-B7FB-4DA7-AE86-7725A89F8351}"/>
              </a:ext>
            </a:extLst>
          </p:cNvPr>
          <p:cNvSpPr/>
          <p:nvPr/>
        </p:nvSpPr>
        <p:spPr>
          <a:xfrm>
            <a:off x="3321933" y="5555848"/>
            <a:ext cx="5080591" cy="687809"/>
          </a:xfrm>
          <a:prstGeom prst="rightArrow">
            <a:avLst/>
          </a:prstGeom>
          <a:solidFill>
            <a:srgbClr val="008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en-US" sz="1575" dirty="0">
                <a:solidFill>
                  <a:schemeClr val="bg1"/>
                </a:solidFill>
              </a:rPr>
              <a:t>More state-driven models, but less federal support…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D23069-2628-4EF0-9318-1EDF4E4C6877}"/>
              </a:ext>
            </a:extLst>
          </p:cNvPr>
          <p:cNvSpPr txBox="1"/>
          <p:nvPr/>
        </p:nvSpPr>
        <p:spPr>
          <a:xfrm>
            <a:off x="333880" y="5342678"/>
            <a:ext cx="24630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Source:  Leavitt Partners 2016. All payers. </a:t>
            </a:r>
          </a:p>
        </p:txBody>
      </p:sp>
    </p:spTree>
    <p:extLst>
      <p:ext uri="{BB962C8B-B14F-4D97-AF65-F5344CB8AC3E}">
        <p14:creationId xmlns:p14="http://schemas.microsoft.com/office/powerpoint/2010/main" val="1748650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80C97-C3FE-49BC-BD85-2BFD1D467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Expected State Actions on Value-Based Payments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3AC661F-C256-4178-BEDD-F2989C966742}"/>
              </a:ext>
            </a:extLst>
          </p:cNvPr>
          <p:cNvSpPr/>
          <p:nvPr/>
        </p:nvSpPr>
        <p:spPr>
          <a:xfrm>
            <a:off x="1251843" y="3439034"/>
            <a:ext cx="1456183" cy="60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580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Decrease Federal Costs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E4651A-A05D-49C7-BD5D-700FAE8F3CE4}"/>
              </a:ext>
            </a:extLst>
          </p:cNvPr>
          <p:cNvSpPr/>
          <p:nvPr/>
        </p:nvSpPr>
        <p:spPr>
          <a:xfrm>
            <a:off x="5747511" y="3498394"/>
            <a:ext cx="13063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580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Reduce Medicaid Enrollment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FD452E-3B3D-46CD-A97D-2F8C0099767C}"/>
              </a:ext>
            </a:extLst>
          </p:cNvPr>
          <p:cNvSpPr/>
          <p:nvPr/>
        </p:nvSpPr>
        <p:spPr>
          <a:xfrm>
            <a:off x="3697075" y="3497742"/>
            <a:ext cx="1369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580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Increase State Flexibility</a:t>
            </a:r>
          </a:p>
        </p:txBody>
      </p:sp>
      <p:sp>
        <p:nvSpPr>
          <p:cNvPr id="21" name="Flowchart: Stored Data 20">
            <a:extLst>
              <a:ext uri="{FF2B5EF4-FFF2-40B4-BE49-F238E27FC236}">
                <a16:creationId xmlns:a16="http://schemas.microsoft.com/office/drawing/2014/main" id="{07716EAF-F993-46F1-93DC-6F0E862AAF04}"/>
              </a:ext>
            </a:extLst>
          </p:cNvPr>
          <p:cNvSpPr/>
          <p:nvPr/>
        </p:nvSpPr>
        <p:spPr>
          <a:xfrm rot="16200000">
            <a:off x="162768" y="2784781"/>
            <a:ext cx="3016304" cy="2276770"/>
          </a:xfrm>
          <a:prstGeom prst="flowChartOnlineStorag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/>
              <a:t>States with existing initiatives will continue to develop and refine, with an eye toward CMS signals.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5AF1AC5-9FA0-4DAB-A310-3621A72800C1}"/>
              </a:ext>
            </a:extLst>
          </p:cNvPr>
          <p:cNvSpPr/>
          <p:nvPr/>
        </p:nvSpPr>
        <p:spPr>
          <a:xfrm>
            <a:off x="532533" y="1821202"/>
            <a:ext cx="2280067" cy="10211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lowchart: Stored Data 23">
            <a:extLst>
              <a:ext uri="{FF2B5EF4-FFF2-40B4-BE49-F238E27FC236}">
                <a16:creationId xmlns:a16="http://schemas.microsoft.com/office/drawing/2014/main" id="{7C1B1291-1578-4602-B4A6-1689C89E4BF6}"/>
              </a:ext>
            </a:extLst>
          </p:cNvPr>
          <p:cNvSpPr/>
          <p:nvPr/>
        </p:nvSpPr>
        <p:spPr>
          <a:xfrm rot="16200000">
            <a:off x="3045888" y="2784781"/>
            <a:ext cx="3016304" cy="2276770"/>
          </a:xfrm>
          <a:prstGeom prst="flowChartOnlineStorage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/>
              <a:t>States in the initial design phase may reassess their initiatives based on CMS’ priorities.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4D7A932-AB79-4935-A481-51AF4F3DC55F}"/>
              </a:ext>
            </a:extLst>
          </p:cNvPr>
          <p:cNvSpPr/>
          <p:nvPr/>
        </p:nvSpPr>
        <p:spPr>
          <a:xfrm>
            <a:off x="3418949" y="1821201"/>
            <a:ext cx="2280067" cy="1021149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7709B11-2910-4E66-BAC6-C646D11FF273}"/>
              </a:ext>
            </a:extLst>
          </p:cNvPr>
          <p:cNvSpPr/>
          <p:nvPr/>
        </p:nvSpPr>
        <p:spPr>
          <a:xfrm>
            <a:off x="6987959" y="3439034"/>
            <a:ext cx="1456183" cy="60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8580">
              <a:spcAft>
                <a:spcPts val="600"/>
              </a:spcAft>
            </a:pPr>
            <a:r>
              <a:rPr lang="en-US" sz="1600" b="1" dirty="0">
                <a:solidFill>
                  <a:schemeClr val="bg1"/>
                </a:solidFill>
              </a:rPr>
              <a:t>Decrease Federal Costs</a:t>
            </a:r>
          </a:p>
        </p:txBody>
      </p:sp>
      <p:sp>
        <p:nvSpPr>
          <p:cNvPr id="27" name="Flowchart: Stored Data 26">
            <a:extLst>
              <a:ext uri="{FF2B5EF4-FFF2-40B4-BE49-F238E27FC236}">
                <a16:creationId xmlns:a16="http://schemas.microsoft.com/office/drawing/2014/main" id="{6A9358EE-D3F3-4CB3-A5E4-0B1F254B595C}"/>
              </a:ext>
            </a:extLst>
          </p:cNvPr>
          <p:cNvSpPr/>
          <p:nvPr/>
        </p:nvSpPr>
        <p:spPr>
          <a:xfrm rot="16200000">
            <a:off x="5898884" y="2784781"/>
            <a:ext cx="3016304" cy="2276770"/>
          </a:xfrm>
          <a:prstGeom prst="flowChartOnlineStorage">
            <a:avLst/>
          </a:prstGeom>
          <a:solidFill>
            <a:srgbClr val="007A37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b"/>
          <a:lstStyle/>
          <a:p>
            <a:pPr algn="ctr"/>
            <a:r>
              <a:rPr lang="en-US" dirty="0"/>
              <a:t>States that have pursued more flexible models will continue to promote and provide flexibility to providers.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649801E-3071-48CA-A1A8-E2F99489704C}"/>
              </a:ext>
            </a:extLst>
          </p:cNvPr>
          <p:cNvSpPr/>
          <p:nvPr/>
        </p:nvSpPr>
        <p:spPr>
          <a:xfrm>
            <a:off x="6268649" y="1821202"/>
            <a:ext cx="2280067" cy="10211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A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71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372" y="286062"/>
            <a:ext cx="8659368" cy="459486"/>
          </a:xfrm>
        </p:spPr>
        <p:txBody>
          <a:bodyPr lIns="68450" tIns="34224" rIns="68450" bIns="34224">
            <a:normAutofit/>
          </a:bodyPr>
          <a:lstStyle/>
          <a:p>
            <a:r>
              <a:rPr lang="en-US" sz="2400" dirty="0">
                <a:solidFill>
                  <a:sysClr val="window" lastClr="FFFFFF"/>
                </a:solidFill>
                <a:latin typeface="Calibri Light"/>
              </a:rPr>
              <a:t>Future of State Medicaid Programs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3329303" y="2209866"/>
            <a:ext cx="2463507" cy="129837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lIns="182880" tIns="182880" rIns="182880" bIns="182880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cs typeface="Segoe UI Light" panose="020B0502040204020203" pitchFamily="34" charset="0"/>
              </a:rPr>
              <a:t>1115 </a:t>
            </a: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cs typeface="Segoe UI Light" panose="020B0502040204020203" pitchFamily="34" charset="0"/>
              </a:rPr>
              <a:t>Waivers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0967" y="4021312"/>
            <a:ext cx="3865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Reducing benefits and services and eliminating all non-essential costs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045388" y="4021312"/>
            <a:ext cx="3798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/>
            </a:lvl1pPr>
          </a:lstStyle>
          <a:p>
            <a:r>
              <a:rPr lang="en-US" sz="1600" dirty="0"/>
              <a:t>Increasing efforts to maximize efficiency and reduce duplicate services</a:t>
            </a:r>
          </a:p>
        </p:txBody>
      </p:sp>
      <p:sp>
        <p:nvSpPr>
          <p:cNvPr id="18" name="Arrow: Striped Right 17"/>
          <p:cNvSpPr/>
          <p:nvPr/>
        </p:nvSpPr>
        <p:spPr>
          <a:xfrm>
            <a:off x="6024794" y="1944654"/>
            <a:ext cx="2819400" cy="1828800"/>
          </a:xfrm>
          <a:prstGeom prst="stripedRightArrow">
            <a:avLst/>
          </a:prstGeom>
          <a:solidFill>
            <a:srgbClr val="687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Increased focus on payment &amp; delivery system reform</a:t>
            </a:r>
          </a:p>
        </p:txBody>
      </p:sp>
      <p:sp>
        <p:nvSpPr>
          <p:cNvPr id="19" name="Arrow: Striped Right 18"/>
          <p:cNvSpPr/>
          <p:nvPr/>
        </p:nvSpPr>
        <p:spPr>
          <a:xfrm flipH="1">
            <a:off x="280967" y="1944654"/>
            <a:ext cx="2816352" cy="1828800"/>
          </a:xfrm>
          <a:prstGeom prst="stripedRightArrow">
            <a:avLst/>
          </a:prstGeom>
          <a:solidFill>
            <a:srgbClr val="687D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Increased focus    on cost saving initiatives</a:t>
            </a:r>
          </a:p>
        </p:txBody>
      </p:sp>
      <p:sp>
        <p:nvSpPr>
          <p:cNvPr id="3" name="Arrow: Left-Right 2">
            <a:extLst>
              <a:ext uri="{FF2B5EF4-FFF2-40B4-BE49-F238E27FC236}">
                <a16:creationId xmlns:a16="http://schemas.microsoft.com/office/drawing/2014/main" id="{BCADC481-AEB5-4B6A-8A67-509F5AA81603}"/>
              </a:ext>
            </a:extLst>
          </p:cNvPr>
          <p:cNvSpPr/>
          <p:nvPr/>
        </p:nvSpPr>
        <p:spPr>
          <a:xfrm>
            <a:off x="2088020" y="4830766"/>
            <a:ext cx="4946072" cy="687809"/>
          </a:xfrm>
          <a:prstGeom prst="leftRightArrow">
            <a:avLst/>
          </a:prstGeom>
          <a:solidFill>
            <a:srgbClr val="008A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02870" tIns="51435" rIns="102870" bIns="51435" rtlCol="0">
            <a:spAutoFit/>
          </a:bodyPr>
          <a:lstStyle/>
          <a:p>
            <a:pPr algn="ctr"/>
            <a:r>
              <a:rPr lang="en-US" sz="1575" dirty="0">
                <a:solidFill>
                  <a:schemeClr val="bg1"/>
                </a:solidFill>
              </a:rPr>
              <a:t>Most states will seek elements of both sides </a:t>
            </a:r>
          </a:p>
        </p:txBody>
      </p:sp>
    </p:spTree>
    <p:extLst>
      <p:ext uri="{BB962C8B-B14F-4D97-AF65-F5344CB8AC3E}">
        <p14:creationId xmlns:p14="http://schemas.microsoft.com/office/powerpoint/2010/main" val="3632909699"/>
      </p:ext>
    </p:extLst>
  </p:cSld>
  <p:clrMapOvr>
    <a:masterClrMapping/>
  </p:clrMapOvr>
</p:sld>
</file>

<file path=ppt/theme/theme1.xml><?xml version="1.0" encoding="utf-8"?>
<a:theme xmlns:a="http://schemas.openxmlformats.org/drawingml/2006/main" name="LP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 Theme" id="{FC9E63B9-7A68-4631-9B3E-A9477C03CAA4}" vid="{891D8D11-CBC7-4480-85DC-80EC67C214E9}"/>
    </a:ext>
  </a:extLst>
</a:theme>
</file>

<file path=ppt/theme/theme2.xml><?xml version="1.0" encoding="utf-8"?>
<a:theme xmlns:a="http://schemas.openxmlformats.org/drawingml/2006/main" name="Slide Pages">
  <a:themeElements>
    <a:clrScheme name="Leavitt Partners">
      <a:dk1>
        <a:sysClr val="windowText" lastClr="000000"/>
      </a:dk1>
      <a:lt1>
        <a:sysClr val="window" lastClr="FFFFFF"/>
      </a:lt1>
      <a:dk2>
        <a:srgbClr val="687DA1"/>
      </a:dk2>
      <a:lt2>
        <a:srgbClr val="DCD8CC"/>
      </a:lt2>
      <a:accent1>
        <a:srgbClr val="193560"/>
      </a:accent1>
      <a:accent2>
        <a:srgbClr val="A5181C"/>
      </a:accent2>
      <a:accent3>
        <a:srgbClr val="FF8409"/>
      </a:accent3>
      <a:accent4>
        <a:srgbClr val="B3B3B3"/>
      </a:accent4>
      <a:accent5>
        <a:srgbClr val="687DA1"/>
      </a:accent5>
      <a:accent6>
        <a:srgbClr val="00B050"/>
      </a:accent6>
      <a:hlink>
        <a:srgbClr val="5A5651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HIP-Template4 [Read-Only]" id="{C60F0FD9-7E0F-4689-A7ED-954F85D5A7A9}" vid="{53FED548-2041-433B-8BF9-E3DB1AABEAF8}"/>
    </a:ext>
  </a:extLst>
</a:theme>
</file>

<file path=ppt/theme/theme3.xml><?xml version="1.0" encoding="utf-8"?>
<a:theme xmlns:a="http://schemas.openxmlformats.org/drawingml/2006/main" name="2_Slide Pages">
  <a:themeElements>
    <a:clrScheme name="Leavitt Partners">
      <a:dk1>
        <a:sysClr val="windowText" lastClr="000000"/>
      </a:dk1>
      <a:lt1>
        <a:sysClr val="window" lastClr="FFFFFF"/>
      </a:lt1>
      <a:dk2>
        <a:srgbClr val="687DA1"/>
      </a:dk2>
      <a:lt2>
        <a:srgbClr val="DCD8CC"/>
      </a:lt2>
      <a:accent1>
        <a:srgbClr val="193560"/>
      </a:accent1>
      <a:accent2>
        <a:srgbClr val="A5181C"/>
      </a:accent2>
      <a:accent3>
        <a:srgbClr val="FF8409"/>
      </a:accent3>
      <a:accent4>
        <a:srgbClr val="B3B3B3"/>
      </a:accent4>
      <a:accent5>
        <a:srgbClr val="687DA1"/>
      </a:accent5>
      <a:accent6>
        <a:srgbClr val="00B050"/>
      </a:accent6>
      <a:hlink>
        <a:srgbClr val="5A5651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HIP-Template4 [Read-Only]" id="{C60F0FD9-7E0F-4689-A7ED-954F85D5A7A9}" vid="{53FED548-2041-433B-8BF9-E3DB1AABEAF8}"/>
    </a:ext>
  </a:extLst>
</a:theme>
</file>

<file path=ppt/theme/theme4.xml><?xml version="1.0" encoding="utf-8"?>
<a:theme xmlns:a="http://schemas.openxmlformats.org/drawingml/2006/main" name="3_Slide Pages">
  <a:themeElements>
    <a:clrScheme name="Leavitt Partners">
      <a:dk1>
        <a:sysClr val="windowText" lastClr="000000"/>
      </a:dk1>
      <a:lt1>
        <a:sysClr val="window" lastClr="FFFFFF"/>
      </a:lt1>
      <a:dk2>
        <a:srgbClr val="687DA1"/>
      </a:dk2>
      <a:lt2>
        <a:srgbClr val="DCD8CC"/>
      </a:lt2>
      <a:accent1>
        <a:srgbClr val="193560"/>
      </a:accent1>
      <a:accent2>
        <a:srgbClr val="A5181C"/>
      </a:accent2>
      <a:accent3>
        <a:srgbClr val="FF8409"/>
      </a:accent3>
      <a:accent4>
        <a:srgbClr val="B3B3B3"/>
      </a:accent4>
      <a:accent5>
        <a:srgbClr val="687DA1"/>
      </a:accent5>
      <a:accent6>
        <a:srgbClr val="00B050"/>
      </a:accent6>
      <a:hlink>
        <a:srgbClr val="5A5651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" id="{3B8EFF41-A278-4019-9F37-9880BFA14F63}" vid="{C77D8BE7-6D05-4B2B-99C0-E35F05A95687}"/>
    </a:ext>
  </a:extLst>
</a:theme>
</file>

<file path=ppt/theme/theme5.xml><?xml version="1.0" encoding="utf-8"?>
<a:theme xmlns:a="http://schemas.openxmlformats.org/drawingml/2006/main" name="4_Slide Pages">
  <a:themeElements>
    <a:clrScheme name="Leavitt Partners">
      <a:dk1>
        <a:sysClr val="windowText" lastClr="000000"/>
      </a:dk1>
      <a:lt1>
        <a:sysClr val="window" lastClr="FFFFFF"/>
      </a:lt1>
      <a:dk2>
        <a:srgbClr val="687DA1"/>
      </a:dk2>
      <a:lt2>
        <a:srgbClr val="DCD8CC"/>
      </a:lt2>
      <a:accent1>
        <a:srgbClr val="193560"/>
      </a:accent1>
      <a:accent2>
        <a:srgbClr val="A5181C"/>
      </a:accent2>
      <a:accent3>
        <a:srgbClr val="FF8409"/>
      </a:accent3>
      <a:accent4>
        <a:srgbClr val="B3B3B3"/>
      </a:accent4>
      <a:accent5>
        <a:srgbClr val="687DA1"/>
      </a:accent5>
      <a:accent6>
        <a:srgbClr val="00B050"/>
      </a:accent6>
      <a:hlink>
        <a:srgbClr val="5A5651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blank">
  <a:themeElements>
    <a:clrScheme name="Leavitt Partners">
      <a:dk1>
        <a:sysClr val="windowText" lastClr="000000"/>
      </a:dk1>
      <a:lt1>
        <a:sysClr val="window" lastClr="FFFFFF"/>
      </a:lt1>
      <a:dk2>
        <a:srgbClr val="687DA1"/>
      </a:dk2>
      <a:lt2>
        <a:srgbClr val="DCD8CC"/>
      </a:lt2>
      <a:accent1>
        <a:srgbClr val="193560"/>
      </a:accent1>
      <a:accent2>
        <a:srgbClr val="A5181C"/>
      </a:accent2>
      <a:accent3>
        <a:srgbClr val="FF8409"/>
      </a:accent3>
      <a:accent4>
        <a:srgbClr val="B3B3B3"/>
      </a:accent4>
      <a:accent5>
        <a:srgbClr val="687DA1"/>
      </a:accent5>
      <a:accent6>
        <a:srgbClr val="00B050"/>
      </a:accent6>
      <a:hlink>
        <a:srgbClr val="5A5651"/>
      </a:hlink>
      <a:folHlink>
        <a:srgbClr val="0000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LP Theme</Template>
  <TotalTime>23457</TotalTime>
  <Words>808</Words>
  <Application>Microsoft Office PowerPoint</Application>
  <PresentationFormat>On-screen Show (4:3)</PresentationFormat>
  <Paragraphs>188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9" baseType="lpstr">
      <vt:lpstr>Arial</vt:lpstr>
      <vt:lpstr>Calibri</vt:lpstr>
      <vt:lpstr>Calibri Light</vt:lpstr>
      <vt:lpstr>Segoe UI</vt:lpstr>
      <vt:lpstr>Segoe UI Light</vt:lpstr>
      <vt:lpstr>Wingdings</vt:lpstr>
      <vt:lpstr>ヒラギノ角ゴ Pro W3</vt:lpstr>
      <vt:lpstr>LP Theme</vt:lpstr>
      <vt:lpstr>Slide Pages</vt:lpstr>
      <vt:lpstr>2_Slide Pages</vt:lpstr>
      <vt:lpstr>3_Slide Pages</vt:lpstr>
      <vt:lpstr>4_Slide Pages</vt:lpstr>
      <vt:lpstr>1_blank</vt:lpstr>
      <vt:lpstr>Environmental Scan: Opportunities and Challenges from a Regulatory Lens</vt:lpstr>
      <vt:lpstr>Projected Medicaid Enrollment</vt:lpstr>
      <vt:lpstr>Projected Medicaid Enrollment</vt:lpstr>
      <vt:lpstr>CMS: Key Signals</vt:lpstr>
      <vt:lpstr>Previous “Signals" From CMS on 1115 Waivers</vt:lpstr>
      <vt:lpstr>New Administration: New Priorities</vt:lpstr>
      <vt:lpstr>Focus on Value-Based Payments May Slow</vt:lpstr>
      <vt:lpstr>Expected State Actions on Value-Based Payments </vt:lpstr>
      <vt:lpstr>Future of State Medicaid Programs</vt:lpstr>
      <vt:lpstr>Opportunities</vt:lpstr>
      <vt:lpstr>State Interest in 1332 Waivers</vt:lpstr>
      <vt:lpstr>States Can Coordinate 1332 &amp; Medicaid 1115 Waivers</vt:lpstr>
      <vt:lpstr>States Can Coordinate 1332 &amp; Medicaid 1115 Waivers</vt:lpstr>
      <vt:lpstr>Future of Individual Insurance Markets</vt:lpstr>
      <vt:lpstr>Key Actions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Tianna Tu</dc:creator>
  <cp:lastModifiedBy>Laura Summers</cp:lastModifiedBy>
  <cp:revision>1311</cp:revision>
  <cp:lastPrinted>2017-08-17T16:11:24Z</cp:lastPrinted>
  <dcterms:created xsi:type="dcterms:W3CDTF">2015-12-04T19:56:34Z</dcterms:created>
  <dcterms:modified xsi:type="dcterms:W3CDTF">2018-01-23T21:53:59Z</dcterms:modified>
</cp:coreProperties>
</file>