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slides/slide20.xml" ContentType="application/vnd.openxmlformats-officedocument.presentationml.slide+xml"/>
  <Override PartName="/ppt/slides/slide21.xml" ContentType="application/vnd.openxmlformats-officedocument.presentationml.slide+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56" r:id="rId5"/>
    <p:sldId id="258" r:id="rId6"/>
    <p:sldId id="259" r:id="rId7"/>
    <p:sldId id="281" r:id="rId8"/>
    <p:sldId id="262" r:id="rId9"/>
    <p:sldId id="268" r:id="rId10"/>
    <p:sldId id="269" r:id="rId11"/>
    <p:sldId id="276" r:id="rId12"/>
    <p:sldId id="278" r:id="rId13"/>
    <p:sldId id="282" r:id="rId14"/>
    <p:sldId id="270" r:id="rId15"/>
    <p:sldId id="279" r:id="rId16"/>
    <p:sldId id="280" r:id="rId17"/>
    <p:sldId id="271" r:id="rId18"/>
    <p:sldId id="272" r:id="rId19"/>
    <p:sldId id="267" r:id="rId20"/>
    <p:sldId id="265" r:id="rId21"/>
    <p:sldId id="264" r:id="rId22"/>
    <p:sldId id="283" r:id="rId23"/>
    <p:sldId id="284" r:id="rId24"/>
    <p:sldId id="26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5">
          <p15:clr>
            <a:srgbClr val="A4A3A4"/>
          </p15:clr>
        </p15:guide>
        <p15:guide id="2" pos="49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45D5-E800-D01E-73AB-BB0260C63E09}" name="Taylor Beckwith" initials="TB" userId="S::Taylor@healthplusadvocates.org::95a01063-a89e-44d0-b5b1-2f7f613a852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8B00"/>
    <a:srgbClr val="005EB8"/>
    <a:srgbClr val="71B2C9"/>
    <a:srgbClr val="71B29C"/>
    <a:srgbClr val="9617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89B0C-F90F-4341-9106-72E05E0BDE3D}" v="728" dt="2026-04-20T21:44:14.390"/>
    <p1510:client id="{E8E128B7-22EF-474F-917F-5CA0808C0C70}" v="9" dt="2026-04-21T16:53:20.162"/>
    <p1510:client id="{FB37BE2F-FB39-4866-A496-4F74E2585AF2}" v="392" dt="2026-04-21T20:47:57.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125"/>
        <p:guide pos="491"/>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35" Type="http://schemas.openxmlformats.org/officeDocument/2006/relationships/customXml" Target="../customXml/item4.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heckler" userId="686b9a56-e94d-4d5a-94dd-256b2240387b" providerId="ADAL" clId="{6AE157C5-339F-4C07-BFAF-C650D0E0B49F}"/>
    <pc:docChg chg="undo custSel modSld">
      <pc:chgData name="Laura Sheckler" userId="686b9a56-e94d-4d5a-94dd-256b2240387b" providerId="ADAL" clId="{6AE157C5-339F-4C07-BFAF-C650D0E0B49F}" dt="2026-04-20T21:44:14.390" v="727" actId="114"/>
      <pc:docMkLst>
        <pc:docMk/>
      </pc:docMkLst>
      <pc:sldChg chg="modSp mod">
        <pc:chgData name="Laura Sheckler" userId="686b9a56-e94d-4d5a-94dd-256b2240387b" providerId="ADAL" clId="{6AE157C5-339F-4C07-BFAF-C650D0E0B49F}" dt="2026-04-20T21:42:42.913" v="697" actId="20577"/>
        <pc:sldMkLst>
          <pc:docMk/>
          <pc:sldMk cId="3493970331" sldId="270"/>
        </pc:sldMkLst>
        <pc:spChg chg="mod">
          <ac:chgData name="Laura Sheckler" userId="686b9a56-e94d-4d5a-94dd-256b2240387b" providerId="ADAL" clId="{6AE157C5-339F-4C07-BFAF-C650D0E0B49F}" dt="2026-04-20T21:42:42.913" v="697" actId="20577"/>
          <ac:spMkLst>
            <pc:docMk/>
            <pc:sldMk cId="3493970331" sldId="270"/>
            <ac:spMk id="3" creationId="{25491FEA-E51B-FBF6-8F7F-7B9AD0CD9DE2}"/>
          </ac:spMkLst>
        </pc:spChg>
      </pc:sldChg>
      <pc:sldChg chg="modSp mod">
        <pc:chgData name="Laura Sheckler" userId="686b9a56-e94d-4d5a-94dd-256b2240387b" providerId="ADAL" clId="{6AE157C5-339F-4C07-BFAF-C650D0E0B49F}" dt="2026-04-20T21:38:38.001" v="615" actId="948"/>
        <pc:sldMkLst>
          <pc:docMk/>
          <pc:sldMk cId="3708109255" sldId="279"/>
        </pc:sldMkLst>
        <pc:spChg chg="mod">
          <ac:chgData name="Laura Sheckler" userId="686b9a56-e94d-4d5a-94dd-256b2240387b" providerId="ADAL" clId="{6AE157C5-339F-4C07-BFAF-C650D0E0B49F}" dt="2026-04-20T21:38:38.001" v="615" actId="948"/>
          <ac:spMkLst>
            <pc:docMk/>
            <pc:sldMk cId="3708109255" sldId="279"/>
            <ac:spMk id="3" creationId="{D85A0A90-A58E-8663-9EB2-BCAADF311079}"/>
          </ac:spMkLst>
        </pc:spChg>
      </pc:sldChg>
      <pc:sldChg chg="modSp mod">
        <pc:chgData name="Laura Sheckler" userId="686b9a56-e94d-4d5a-94dd-256b2240387b" providerId="ADAL" clId="{6AE157C5-339F-4C07-BFAF-C650D0E0B49F}" dt="2026-04-20T21:44:14.390" v="727" actId="114"/>
        <pc:sldMkLst>
          <pc:docMk/>
          <pc:sldMk cId="1682035585" sldId="280"/>
        </pc:sldMkLst>
        <pc:spChg chg="mod">
          <ac:chgData name="Laura Sheckler" userId="686b9a56-e94d-4d5a-94dd-256b2240387b" providerId="ADAL" clId="{6AE157C5-339F-4C07-BFAF-C650D0E0B49F}" dt="2026-04-20T21:44:14.390" v="727" actId="114"/>
          <ac:spMkLst>
            <pc:docMk/>
            <pc:sldMk cId="1682035585" sldId="280"/>
            <ac:spMk id="3" creationId="{0DDAB930-8B74-10FA-CEF8-53967F7B1D04}"/>
          </ac:spMkLst>
        </pc:spChg>
      </pc:sldChg>
    </pc:docChg>
  </pc:docChgLst>
  <pc:docChgLst>
    <pc:chgData name="Kelley Aldrich" userId="e8156842-fa1b-43b1-81e8-dff3f08c777b" providerId="ADAL" clId="{3E41040B-1507-461C-ADCB-0A4A799196B0}"/>
    <pc:docChg chg="undo custSel delSld modSld">
      <pc:chgData name="Kelley Aldrich" userId="e8156842-fa1b-43b1-81e8-dff3f08c777b" providerId="ADAL" clId="{3E41040B-1507-461C-ADCB-0A4A799196B0}" dt="2026-04-10T16:05:53.400" v="1581" actId="207"/>
      <pc:docMkLst>
        <pc:docMk/>
      </pc:docMkLst>
      <pc:sldChg chg="modSp mod">
        <pc:chgData name="Kelley Aldrich" userId="e8156842-fa1b-43b1-81e8-dff3f08c777b" providerId="ADAL" clId="{3E41040B-1507-461C-ADCB-0A4A799196B0}" dt="2026-04-09T23:28:40.341" v="5" actId="20577"/>
        <pc:sldMkLst>
          <pc:docMk/>
          <pc:sldMk cId="1240234892" sldId="256"/>
        </pc:sldMkLst>
        <pc:spChg chg="mod">
          <ac:chgData name="Kelley Aldrich" userId="e8156842-fa1b-43b1-81e8-dff3f08c777b" providerId="ADAL" clId="{3E41040B-1507-461C-ADCB-0A4A799196B0}" dt="2026-04-09T23:28:40.341" v="5" actId="20577"/>
          <ac:spMkLst>
            <pc:docMk/>
            <pc:sldMk cId="1240234892" sldId="256"/>
            <ac:spMk id="3" creationId="{00000000-0000-0000-0000-000000000000}"/>
          </ac:spMkLst>
        </pc:spChg>
      </pc:sldChg>
      <pc:sldChg chg="modSp mod">
        <pc:chgData name="Kelley Aldrich" userId="e8156842-fa1b-43b1-81e8-dff3f08c777b" providerId="ADAL" clId="{3E41040B-1507-461C-ADCB-0A4A799196B0}" dt="2026-04-10T00:04:44.125" v="787" actId="14100"/>
        <pc:sldMkLst>
          <pc:docMk/>
          <pc:sldMk cId="2171019057" sldId="262"/>
        </pc:sldMkLst>
        <pc:spChg chg="mod">
          <ac:chgData name="Kelley Aldrich" userId="e8156842-fa1b-43b1-81e8-dff3f08c777b" providerId="ADAL" clId="{3E41040B-1507-461C-ADCB-0A4A799196B0}" dt="2026-04-10T00:04:44.125" v="787" actId="14100"/>
          <ac:spMkLst>
            <pc:docMk/>
            <pc:sldMk cId="2171019057" sldId="262"/>
            <ac:spMk id="3" creationId="{F36D8537-B56B-A389-C27E-AE48A7797B0E}"/>
          </ac:spMkLst>
        </pc:spChg>
      </pc:sldChg>
      <pc:sldChg chg="modSp mod">
        <pc:chgData name="Kelley Aldrich" userId="e8156842-fa1b-43b1-81e8-dff3f08c777b" providerId="ADAL" clId="{3E41040B-1507-461C-ADCB-0A4A799196B0}" dt="2026-04-10T16:00:29.792" v="1541" actId="6549"/>
        <pc:sldMkLst>
          <pc:docMk/>
          <pc:sldMk cId="92313524" sldId="263"/>
        </pc:sldMkLst>
        <pc:spChg chg="mod">
          <ac:chgData name="Kelley Aldrich" userId="e8156842-fa1b-43b1-81e8-dff3f08c777b" providerId="ADAL" clId="{3E41040B-1507-461C-ADCB-0A4A799196B0}" dt="2026-04-10T16:00:29.792" v="1541" actId="6549"/>
          <ac:spMkLst>
            <pc:docMk/>
            <pc:sldMk cId="92313524" sldId="263"/>
            <ac:spMk id="4" creationId="{3260CD3B-25CF-228B-0232-109AFFA91EAE}"/>
          </ac:spMkLst>
        </pc:spChg>
      </pc:sldChg>
      <pc:sldChg chg="modSp mod">
        <pc:chgData name="Kelley Aldrich" userId="e8156842-fa1b-43b1-81e8-dff3f08c777b" providerId="ADAL" clId="{3E41040B-1507-461C-ADCB-0A4A799196B0}" dt="2026-04-10T16:01:12.508" v="1544" actId="255"/>
        <pc:sldMkLst>
          <pc:docMk/>
          <pc:sldMk cId="1852830758" sldId="264"/>
        </pc:sldMkLst>
        <pc:spChg chg="mod">
          <ac:chgData name="Kelley Aldrich" userId="e8156842-fa1b-43b1-81e8-dff3f08c777b" providerId="ADAL" clId="{3E41040B-1507-461C-ADCB-0A4A799196B0}" dt="2026-04-10T16:01:12.508" v="1544" actId="255"/>
          <ac:spMkLst>
            <pc:docMk/>
            <pc:sldMk cId="1852830758" sldId="264"/>
            <ac:spMk id="3" creationId="{5730A36A-E409-2637-F7F5-CA83ADA35E75}"/>
          </ac:spMkLst>
        </pc:spChg>
      </pc:sldChg>
      <pc:sldChg chg="modSp mod">
        <pc:chgData name="Kelley Aldrich" userId="e8156842-fa1b-43b1-81e8-dff3f08c777b" providerId="ADAL" clId="{3E41040B-1507-461C-ADCB-0A4A799196B0}" dt="2026-04-10T15:55:11.466" v="1462" actId="20577"/>
        <pc:sldMkLst>
          <pc:docMk/>
          <pc:sldMk cId="3446409359" sldId="265"/>
        </pc:sldMkLst>
        <pc:spChg chg="mod">
          <ac:chgData name="Kelley Aldrich" userId="e8156842-fa1b-43b1-81e8-dff3f08c777b" providerId="ADAL" clId="{3E41040B-1507-461C-ADCB-0A4A799196B0}" dt="2026-04-10T15:55:11.466" v="1462" actId="20577"/>
          <ac:spMkLst>
            <pc:docMk/>
            <pc:sldMk cId="3446409359" sldId="265"/>
            <ac:spMk id="3" creationId="{819F4D58-E366-A2EF-5BA3-BAD05372EE65}"/>
          </ac:spMkLst>
        </pc:spChg>
      </pc:sldChg>
      <pc:sldChg chg="modSp mod">
        <pc:chgData name="Kelley Aldrich" userId="e8156842-fa1b-43b1-81e8-dff3f08c777b" providerId="ADAL" clId="{3E41040B-1507-461C-ADCB-0A4A799196B0}" dt="2026-04-10T16:02:04.420" v="1547" actId="113"/>
        <pc:sldMkLst>
          <pc:docMk/>
          <pc:sldMk cId="2211564355" sldId="267"/>
        </pc:sldMkLst>
        <pc:spChg chg="mod">
          <ac:chgData name="Kelley Aldrich" userId="e8156842-fa1b-43b1-81e8-dff3f08c777b" providerId="ADAL" clId="{3E41040B-1507-461C-ADCB-0A4A799196B0}" dt="2026-04-10T16:02:04.420" v="1547" actId="113"/>
          <ac:spMkLst>
            <pc:docMk/>
            <pc:sldMk cId="2211564355" sldId="267"/>
            <ac:spMk id="3" creationId="{4C93F4D4-F0CF-D694-C8BF-9CFC33F597C9}"/>
          </ac:spMkLst>
        </pc:spChg>
      </pc:sldChg>
      <pc:sldChg chg="modSp mod">
        <pc:chgData name="Kelley Aldrich" userId="e8156842-fa1b-43b1-81e8-dff3f08c777b" providerId="ADAL" clId="{3E41040B-1507-461C-ADCB-0A4A799196B0}" dt="2026-04-10T00:07:42.554" v="909" actId="20577"/>
        <pc:sldMkLst>
          <pc:docMk/>
          <pc:sldMk cId="2951147742" sldId="268"/>
        </pc:sldMkLst>
        <pc:spChg chg="mod">
          <ac:chgData name="Kelley Aldrich" userId="e8156842-fa1b-43b1-81e8-dff3f08c777b" providerId="ADAL" clId="{3E41040B-1507-461C-ADCB-0A4A799196B0}" dt="2026-04-10T00:07:42.554" v="909" actId="20577"/>
          <ac:spMkLst>
            <pc:docMk/>
            <pc:sldMk cId="2951147742" sldId="268"/>
            <ac:spMk id="2" creationId="{09338EE7-F86D-DAB4-5D77-5D004ACB8D50}"/>
          </ac:spMkLst>
        </pc:spChg>
      </pc:sldChg>
      <pc:sldChg chg="modSp mod">
        <pc:chgData name="Kelley Aldrich" userId="e8156842-fa1b-43b1-81e8-dff3f08c777b" providerId="ADAL" clId="{3E41040B-1507-461C-ADCB-0A4A799196B0}" dt="2026-04-10T16:04:18.328" v="1575" actId="14100"/>
        <pc:sldMkLst>
          <pc:docMk/>
          <pc:sldMk cId="3884498758" sldId="269"/>
        </pc:sldMkLst>
        <pc:spChg chg="mod">
          <ac:chgData name="Kelley Aldrich" userId="e8156842-fa1b-43b1-81e8-dff3f08c777b" providerId="ADAL" clId="{3E41040B-1507-461C-ADCB-0A4A799196B0}" dt="2026-04-10T16:04:18.328" v="1575" actId="14100"/>
          <ac:spMkLst>
            <pc:docMk/>
            <pc:sldMk cId="3884498758" sldId="269"/>
            <ac:spMk id="3" creationId="{C7BBD0F6-B991-C9E1-AAC2-52C9E82DCCAA}"/>
          </ac:spMkLst>
        </pc:spChg>
      </pc:sldChg>
      <pc:sldChg chg="modSp mod">
        <pc:chgData name="Kelley Aldrich" userId="e8156842-fa1b-43b1-81e8-dff3f08c777b" providerId="ADAL" clId="{3E41040B-1507-461C-ADCB-0A4A799196B0}" dt="2026-04-10T15:49:51" v="1307" actId="20577"/>
        <pc:sldMkLst>
          <pc:docMk/>
          <pc:sldMk cId="3493970331" sldId="270"/>
        </pc:sldMkLst>
        <pc:spChg chg="mod">
          <ac:chgData name="Kelley Aldrich" userId="e8156842-fa1b-43b1-81e8-dff3f08c777b" providerId="ADAL" clId="{3E41040B-1507-461C-ADCB-0A4A799196B0}" dt="2026-04-10T15:49:51" v="1307" actId="20577"/>
          <ac:spMkLst>
            <pc:docMk/>
            <pc:sldMk cId="3493970331" sldId="270"/>
            <ac:spMk id="3" creationId="{25491FEA-E51B-FBF6-8F7F-7B9AD0CD9DE2}"/>
          </ac:spMkLst>
        </pc:spChg>
      </pc:sldChg>
      <pc:sldChg chg="modSp mod">
        <pc:chgData name="Kelley Aldrich" userId="e8156842-fa1b-43b1-81e8-dff3f08c777b" providerId="ADAL" clId="{3E41040B-1507-461C-ADCB-0A4A799196B0}" dt="2026-04-10T15:54:48.305" v="1459" actId="20577"/>
        <pc:sldMkLst>
          <pc:docMk/>
          <pc:sldMk cId="908578904" sldId="271"/>
        </pc:sldMkLst>
        <pc:spChg chg="mod">
          <ac:chgData name="Kelley Aldrich" userId="e8156842-fa1b-43b1-81e8-dff3f08c777b" providerId="ADAL" clId="{3E41040B-1507-461C-ADCB-0A4A799196B0}" dt="2026-04-10T15:54:48.305" v="1459" actId="20577"/>
          <ac:spMkLst>
            <pc:docMk/>
            <pc:sldMk cId="908578904" sldId="271"/>
            <ac:spMk id="3" creationId="{CF5A3D84-86ED-F4B1-34D1-53C81ABF7C26}"/>
          </ac:spMkLst>
        </pc:spChg>
      </pc:sldChg>
      <pc:sldChg chg="modSp mod">
        <pc:chgData name="Kelley Aldrich" userId="e8156842-fa1b-43b1-81e8-dff3f08c777b" providerId="ADAL" clId="{3E41040B-1507-461C-ADCB-0A4A799196B0}" dt="2026-04-10T16:03:12.539" v="1573" actId="20577"/>
        <pc:sldMkLst>
          <pc:docMk/>
          <pc:sldMk cId="2097365939" sldId="272"/>
        </pc:sldMkLst>
        <pc:spChg chg="mod">
          <ac:chgData name="Kelley Aldrich" userId="e8156842-fa1b-43b1-81e8-dff3f08c777b" providerId="ADAL" clId="{3E41040B-1507-461C-ADCB-0A4A799196B0}" dt="2026-04-10T16:03:12.539" v="1573" actId="20577"/>
          <ac:spMkLst>
            <pc:docMk/>
            <pc:sldMk cId="2097365939" sldId="272"/>
            <ac:spMk id="2" creationId="{B38538B6-BE85-D47B-E950-8B47E5252D9A}"/>
          </ac:spMkLst>
        </pc:spChg>
      </pc:sldChg>
      <pc:sldChg chg="modSp mod">
        <pc:chgData name="Kelley Aldrich" userId="e8156842-fa1b-43b1-81e8-dff3f08c777b" providerId="ADAL" clId="{3E41040B-1507-461C-ADCB-0A4A799196B0}" dt="2026-04-10T15:41:57.495" v="1162" actId="14100"/>
        <pc:sldMkLst>
          <pc:docMk/>
          <pc:sldMk cId="8362982" sldId="276"/>
        </pc:sldMkLst>
        <pc:spChg chg="mod">
          <ac:chgData name="Kelley Aldrich" userId="e8156842-fa1b-43b1-81e8-dff3f08c777b" providerId="ADAL" clId="{3E41040B-1507-461C-ADCB-0A4A799196B0}" dt="2026-04-10T15:34:15.528" v="1067" actId="14100"/>
          <ac:spMkLst>
            <pc:docMk/>
            <pc:sldMk cId="8362982" sldId="276"/>
            <ac:spMk id="4" creationId="{79634910-94EF-0E9A-C9B7-886AAE4D0617}"/>
          </ac:spMkLst>
        </pc:spChg>
        <pc:spChg chg="mod">
          <ac:chgData name="Kelley Aldrich" userId="e8156842-fa1b-43b1-81e8-dff3f08c777b" providerId="ADAL" clId="{3E41040B-1507-461C-ADCB-0A4A799196B0}" dt="2026-04-10T15:41:57.495" v="1162" actId="14100"/>
          <ac:spMkLst>
            <pc:docMk/>
            <pc:sldMk cId="8362982" sldId="276"/>
            <ac:spMk id="5" creationId="{6111BD55-B13C-A0B0-7BC5-99EEE1A14E94}"/>
          </ac:spMkLst>
        </pc:spChg>
      </pc:sldChg>
      <pc:sldChg chg="modSp mod">
        <pc:chgData name="Kelley Aldrich" userId="e8156842-fa1b-43b1-81e8-dff3f08c777b" providerId="ADAL" clId="{3E41040B-1507-461C-ADCB-0A4A799196B0}" dt="2026-04-10T15:40:37.167" v="1154" actId="20577"/>
        <pc:sldMkLst>
          <pc:docMk/>
          <pc:sldMk cId="1382880673" sldId="278"/>
        </pc:sldMkLst>
        <pc:spChg chg="mod">
          <ac:chgData name="Kelley Aldrich" userId="e8156842-fa1b-43b1-81e8-dff3f08c777b" providerId="ADAL" clId="{3E41040B-1507-461C-ADCB-0A4A799196B0}" dt="2026-04-10T15:39:00.397" v="1141" actId="14100"/>
          <ac:spMkLst>
            <pc:docMk/>
            <pc:sldMk cId="1382880673" sldId="278"/>
            <ac:spMk id="4" creationId="{F66DC748-FDFA-8E78-6B39-53E43B347965}"/>
          </ac:spMkLst>
        </pc:spChg>
        <pc:spChg chg="mod">
          <ac:chgData name="Kelley Aldrich" userId="e8156842-fa1b-43b1-81e8-dff3f08c777b" providerId="ADAL" clId="{3E41040B-1507-461C-ADCB-0A4A799196B0}" dt="2026-04-10T15:40:37.167" v="1154" actId="20577"/>
          <ac:spMkLst>
            <pc:docMk/>
            <pc:sldMk cId="1382880673" sldId="278"/>
            <ac:spMk id="5" creationId="{793535F6-EACA-6AD8-C274-26E2194F42EE}"/>
          </ac:spMkLst>
        </pc:spChg>
      </pc:sldChg>
      <pc:sldChg chg="modSp mod">
        <pc:chgData name="Kelley Aldrich" userId="e8156842-fa1b-43b1-81e8-dff3f08c777b" providerId="ADAL" clId="{3E41040B-1507-461C-ADCB-0A4A799196B0}" dt="2026-04-10T15:50:25.631" v="1311" actId="27636"/>
        <pc:sldMkLst>
          <pc:docMk/>
          <pc:sldMk cId="3708109255" sldId="279"/>
        </pc:sldMkLst>
        <pc:spChg chg="mod">
          <ac:chgData name="Kelley Aldrich" userId="e8156842-fa1b-43b1-81e8-dff3f08c777b" providerId="ADAL" clId="{3E41040B-1507-461C-ADCB-0A4A799196B0}" dt="2026-04-10T15:50:25.631" v="1311" actId="27636"/>
          <ac:spMkLst>
            <pc:docMk/>
            <pc:sldMk cId="3708109255" sldId="279"/>
            <ac:spMk id="3" creationId="{D85A0A90-A58E-8663-9EB2-BCAADF311079}"/>
          </ac:spMkLst>
        </pc:spChg>
      </pc:sldChg>
      <pc:sldChg chg="modSp mod">
        <pc:chgData name="Kelley Aldrich" userId="e8156842-fa1b-43b1-81e8-dff3f08c777b" providerId="ADAL" clId="{3E41040B-1507-461C-ADCB-0A4A799196B0}" dt="2026-04-10T15:47:56.893" v="1262" actId="255"/>
        <pc:sldMkLst>
          <pc:docMk/>
          <pc:sldMk cId="1682035585" sldId="280"/>
        </pc:sldMkLst>
        <pc:spChg chg="mod">
          <ac:chgData name="Kelley Aldrich" userId="e8156842-fa1b-43b1-81e8-dff3f08c777b" providerId="ADAL" clId="{3E41040B-1507-461C-ADCB-0A4A799196B0}" dt="2026-04-10T15:47:56.893" v="1262" actId="255"/>
          <ac:spMkLst>
            <pc:docMk/>
            <pc:sldMk cId="1682035585" sldId="280"/>
            <ac:spMk id="3" creationId="{0DDAB930-8B74-10FA-CEF8-53967F7B1D04}"/>
          </ac:spMkLst>
        </pc:spChg>
      </pc:sldChg>
      <pc:sldChg chg="modSp mod">
        <pc:chgData name="Kelley Aldrich" userId="e8156842-fa1b-43b1-81e8-dff3f08c777b" providerId="ADAL" clId="{3E41040B-1507-461C-ADCB-0A4A799196B0}" dt="2026-04-10T16:05:53.400" v="1581" actId="207"/>
        <pc:sldMkLst>
          <pc:docMk/>
          <pc:sldMk cId="3570519814" sldId="281"/>
        </pc:sldMkLst>
        <pc:spChg chg="mod">
          <ac:chgData name="Kelley Aldrich" userId="e8156842-fa1b-43b1-81e8-dff3f08c777b" providerId="ADAL" clId="{3E41040B-1507-461C-ADCB-0A4A799196B0}" dt="2026-04-10T16:05:53.400" v="1581" actId="207"/>
          <ac:spMkLst>
            <pc:docMk/>
            <pc:sldMk cId="3570519814" sldId="281"/>
            <ac:spMk id="2" creationId="{3C593550-C405-E1A8-6DDB-FC7D9E693CDE}"/>
          </ac:spMkLst>
        </pc:spChg>
        <pc:spChg chg="mod">
          <ac:chgData name="Kelley Aldrich" userId="e8156842-fa1b-43b1-81e8-dff3f08c777b" providerId="ADAL" clId="{3E41040B-1507-461C-ADCB-0A4A799196B0}" dt="2026-04-10T16:05:35.442" v="1580" actId="27636"/>
          <ac:spMkLst>
            <pc:docMk/>
            <pc:sldMk cId="3570519814" sldId="281"/>
            <ac:spMk id="3" creationId="{FB18A327-3546-122B-9405-04CB8B56ADF3}"/>
          </ac:spMkLst>
        </pc:spChg>
      </pc:sldChg>
    </pc:docChg>
  </pc:docChgLst>
  <pc:docChgLst>
    <pc:chgData name="Dennis Cuevas Romero" userId="506afb68-d16e-42e2-b065-1a48940a3c12" providerId="ADAL" clId="{3652C062-0D44-4327-BFB1-E2014E5D31F2}"/>
    <pc:docChg chg="custSel addSld delSld modSld sldOrd delMainMaster">
      <pc:chgData name="Dennis Cuevas Romero" userId="506afb68-d16e-42e2-b065-1a48940a3c12" providerId="ADAL" clId="{3652C062-0D44-4327-BFB1-E2014E5D31F2}" dt="2026-04-21T20:47:57.299" v="1925" actId="20577"/>
      <pc:docMkLst>
        <pc:docMk/>
      </pc:docMkLst>
      <pc:sldChg chg="del">
        <pc:chgData name="Dennis Cuevas Romero" userId="506afb68-d16e-42e2-b065-1a48940a3c12" providerId="ADAL" clId="{3652C062-0D44-4327-BFB1-E2014E5D31F2}" dt="2026-04-20T04:24:53.982" v="1384" actId="47"/>
        <pc:sldMkLst>
          <pc:docMk/>
          <pc:sldMk cId="609805158" sldId="261"/>
        </pc:sldMkLst>
      </pc:sldChg>
      <pc:sldChg chg="modSp mod">
        <pc:chgData name="Dennis Cuevas Romero" userId="506afb68-d16e-42e2-b065-1a48940a3c12" providerId="ADAL" clId="{3652C062-0D44-4327-BFB1-E2014E5D31F2}" dt="2026-04-20T04:27:57.172" v="1510" actId="20577"/>
        <pc:sldMkLst>
          <pc:docMk/>
          <pc:sldMk cId="92313524" sldId="263"/>
        </pc:sldMkLst>
        <pc:spChg chg="mod">
          <ac:chgData name="Dennis Cuevas Romero" userId="506afb68-d16e-42e2-b065-1a48940a3c12" providerId="ADAL" clId="{3652C062-0D44-4327-BFB1-E2014E5D31F2}" dt="2026-04-20T04:27:57.172" v="1510" actId="20577"/>
          <ac:spMkLst>
            <pc:docMk/>
            <pc:sldMk cId="92313524" sldId="263"/>
            <ac:spMk id="4" creationId="{3260CD3B-25CF-228B-0232-109AFFA91EAE}"/>
          </ac:spMkLst>
        </pc:spChg>
      </pc:sldChg>
      <pc:sldChg chg="modSp mod">
        <pc:chgData name="Dennis Cuevas Romero" userId="506afb68-d16e-42e2-b065-1a48940a3c12" providerId="ADAL" clId="{3652C062-0D44-4327-BFB1-E2014E5D31F2}" dt="2026-04-20T04:09:56.494" v="9" actId="27636"/>
        <pc:sldMkLst>
          <pc:docMk/>
          <pc:sldMk cId="3884498758" sldId="269"/>
        </pc:sldMkLst>
        <pc:spChg chg="mod">
          <ac:chgData name="Dennis Cuevas Romero" userId="506afb68-d16e-42e2-b065-1a48940a3c12" providerId="ADAL" clId="{3652C062-0D44-4327-BFB1-E2014E5D31F2}" dt="2026-04-20T04:09:56.494" v="9" actId="27636"/>
          <ac:spMkLst>
            <pc:docMk/>
            <pc:sldMk cId="3884498758" sldId="269"/>
            <ac:spMk id="3" creationId="{C7BBD0F6-B991-C9E1-AAC2-52C9E82DCCAA}"/>
          </ac:spMkLst>
        </pc:spChg>
      </pc:sldChg>
      <pc:sldChg chg="modSp mod">
        <pc:chgData name="Dennis Cuevas Romero" userId="506afb68-d16e-42e2-b065-1a48940a3c12" providerId="ADAL" clId="{3652C062-0D44-4327-BFB1-E2014E5D31F2}" dt="2026-04-20T04:23:27.298" v="1296" actId="27636"/>
        <pc:sldMkLst>
          <pc:docMk/>
          <pc:sldMk cId="3493970331" sldId="270"/>
        </pc:sldMkLst>
        <pc:spChg chg="mod">
          <ac:chgData name="Dennis Cuevas Romero" userId="506afb68-d16e-42e2-b065-1a48940a3c12" providerId="ADAL" clId="{3652C062-0D44-4327-BFB1-E2014E5D31F2}" dt="2026-04-20T04:23:27.298" v="1296" actId="27636"/>
          <ac:spMkLst>
            <pc:docMk/>
            <pc:sldMk cId="3493970331" sldId="270"/>
            <ac:spMk id="3" creationId="{25491FEA-E51B-FBF6-8F7F-7B9AD0CD9DE2}"/>
          </ac:spMkLst>
        </pc:spChg>
      </pc:sldChg>
      <pc:sldChg chg="modSp mod">
        <pc:chgData name="Dennis Cuevas Romero" userId="506afb68-d16e-42e2-b065-1a48940a3c12" providerId="ADAL" clId="{3652C062-0D44-4327-BFB1-E2014E5D31F2}" dt="2026-04-21T20:08:32.366" v="1835"/>
        <pc:sldMkLst>
          <pc:docMk/>
          <pc:sldMk cId="908578904" sldId="271"/>
        </pc:sldMkLst>
        <pc:spChg chg="mod">
          <ac:chgData name="Dennis Cuevas Romero" userId="506afb68-d16e-42e2-b065-1a48940a3c12" providerId="ADAL" clId="{3652C062-0D44-4327-BFB1-E2014E5D31F2}" dt="2026-04-21T20:08:32.366" v="1835"/>
          <ac:spMkLst>
            <pc:docMk/>
            <pc:sldMk cId="908578904" sldId="271"/>
            <ac:spMk id="3" creationId="{CF5A3D84-86ED-F4B1-34D1-53C81ABF7C26}"/>
          </ac:spMkLst>
        </pc:spChg>
      </pc:sldChg>
      <pc:sldChg chg="del">
        <pc:chgData name="Dennis Cuevas Romero" userId="506afb68-d16e-42e2-b065-1a48940a3c12" providerId="ADAL" clId="{3652C062-0D44-4327-BFB1-E2014E5D31F2}" dt="2026-04-20T04:10:12.177" v="10" actId="47"/>
        <pc:sldMkLst>
          <pc:docMk/>
          <pc:sldMk cId="487364007" sldId="275"/>
        </pc:sldMkLst>
      </pc:sldChg>
      <pc:sldChg chg="modSp mod ord">
        <pc:chgData name="Dennis Cuevas Romero" userId="506afb68-d16e-42e2-b065-1a48940a3c12" providerId="ADAL" clId="{3652C062-0D44-4327-BFB1-E2014E5D31F2}" dt="2026-04-21T20:47:57.299" v="1925" actId="20577"/>
        <pc:sldMkLst>
          <pc:docMk/>
          <pc:sldMk cId="8362982" sldId="276"/>
        </pc:sldMkLst>
        <pc:spChg chg="mod">
          <ac:chgData name="Dennis Cuevas Romero" userId="506afb68-d16e-42e2-b065-1a48940a3c12" providerId="ADAL" clId="{3652C062-0D44-4327-BFB1-E2014E5D31F2}" dt="2026-04-21T20:47:57.299" v="1925" actId="20577"/>
          <ac:spMkLst>
            <pc:docMk/>
            <pc:sldMk cId="8362982" sldId="276"/>
            <ac:spMk id="5" creationId="{6111BD55-B13C-A0B0-7BC5-99EEE1A14E94}"/>
          </ac:spMkLst>
        </pc:spChg>
      </pc:sldChg>
      <pc:sldChg chg="modSp mod">
        <pc:chgData name="Dennis Cuevas Romero" userId="506afb68-d16e-42e2-b065-1a48940a3c12" providerId="ADAL" clId="{3652C062-0D44-4327-BFB1-E2014E5D31F2}" dt="2026-04-21T20:07:29.286" v="1799" actId="114"/>
        <pc:sldMkLst>
          <pc:docMk/>
          <pc:sldMk cId="1382880673" sldId="278"/>
        </pc:sldMkLst>
        <pc:spChg chg="mod">
          <ac:chgData name="Dennis Cuevas Romero" userId="506afb68-d16e-42e2-b065-1a48940a3c12" providerId="ADAL" clId="{3652C062-0D44-4327-BFB1-E2014E5D31F2}" dt="2026-04-21T20:07:29.286" v="1799" actId="114"/>
          <ac:spMkLst>
            <pc:docMk/>
            <pc:sldMk cId="1382880673" sldId="278"/>
            <ac:spMk id="5" creationId="{793535F6-EACA-6AD8-C274-26E2194F42EE}"/>
          </ac:spMkLst>
        </pc:spChg>
      </pc:sldChg>
      <pc:sldChg chg="modSp mod">
        <pc:chgData name="Dennis Cuevas Romero" userId="506afb68-d16e-42e2-b065-1a48940a3c12" providerId="ADAL" clId="{3652C062-0D44-4327-BFB1-E2014E5D31F2}" dt="2026-04-21T04:36:42.309" v="1538" actId="20577"/>
        <pc:sldMkLst>
          <pc:docMk/>
          <pc:sldMk cId="3570519814" sldId="281"/>
        </pc:sldMkLst>
        <pc:spChg chg="mod">
          <ac:chgData name="Dennis Cuevas Romero" userId="506afb68-d16e-42e2-b065-1a48940a3c12" providerId="ADAL" clId="{3652C062-0D44-4327-BFB1-E2014E5D31F2}" dt="2026-04-21T04:36:42.309" v="1538" actId="20577"/>
          <ac:spMkLst>
            <pc:docMk/>
            <pc:sldMk cId="3570519814" sldId="281"/>
            <ac:spMk id="3" creationId="{FB18A327-3546-122B-9405-04CB8B56ADF3}"/>
          </ac:spMkLst>
        </pc:spChg>
      </pc:sldChg>
      <pc:sldChg chg="modSp add mod">
        <pc:chgData name="Dennis Cuevas Romero" userId="506afb68-d16e-42e2-b065-1a48940a3c12" providerId="ADAL" clId="{3652C062-0D44-4327-BFB1-E2014E5D31F2}" dt="2026-04-21T20:07:35.824" v="1800" actId="114"/>
        <pc:sldMkLst>
          <pc:docMk/>
          <pc:sldMk cId="2065937918" sldId="282"/>
        </pc:sldMkLst>
        <pc:spChg chg="mod">
          <ac:chgData name="Dennis Cuevas Romero" userId="506afb68-d16e-42e2-b065-1a48940a3c12" providerId="ADAL" clId="{3652C062-0D44-4327-BFB1-E2014E5D31F2}" dt="2026-04-20T04:10:47.149" v="25" actId="20577"/>
          <ac:spMkLst>
            <pc:docMk/>
            <pc:sldMk cId="2065937918" sldId="282"/>
            <ac:spMk id="4" creationId="{DF16BF55-314A-C7EF-B6D5-F8EB99F63AEA}"/>
          </ac:spMkLst>
        </pc:spChg>
        <pc:spChg chg="mod">
          <ac:chgData name="Dennis Cuevas Romero" userId="506afb68-d16e-42e2-b065-1a48940a3c12" providerId="ADAL" clId="{3652C062-0D44-4327-BFB1-E2014E5D31F2}" dt="2026-04-21T20:07:35.824" v="1800" actId="114"/>
          <ac:spMkLst>
            <pc:docMk/>
            <pc:sldMk cId="2065937918" sldId="282"/>
            <ac:spMk id="5" creationId="{9F7773C2-0B88-DA9F-5D07-948EF5741392}"/>
          </ac:spMkLst>
        </pc:spChg>
      </pc:sldChg>
      <pc:sldChg chg="modSp add del mod">
        <pc:chgData name="Dennis Cuevas Romero" userId="506afb68-d16e-42e2-b065-1a48940a3c12" providerId="ADAL" clId="{3652C062-0D44-4327-BFB1-E2014E5D31F2}" dt="2026-04-20T04:07:43.432" v="2" actId="47"/>
        <pc:sldMkLst>
          <pc:docMk/>
          <pc:sldMk cId="2986980149" sldId="5464"/>
        </pc:sldMkLst>
        <pc:spChg chg="mod">
          <ac:chgData name="Dennis Cuevas Romero" userId="506afb68-d16e-42e2-b065-1a48940a3c12" providerId="ADAL" clId="{3652C062-0D44-4327-BFB1-E2014E5D31F2}" dt="2026-04-20T04:07:10.582" v="1" actId="27636"/>
          <ac:spMkLst>
            <pc:docMk/>
            <pc:sldMk cId="2986980149" sldId="5464"/>
            <ac:spMk id="3" creationId="{FB18A327-3546-122B-9405-04CB8B56ADF3}"/>
          </ac:spMkLst>
        </pc:spChg>
      </pc:sldChg>
      <pc:sldMasterChg chg="del delSldLayout">
        <pc:chgData name="Dennis Cuevas Romero" userId="506afb68-d16e-42e2-b065-1a48940a3c12" providerId="ADAL" clId="{3652C062-0D44-4327-BFB1-E2014E5D31F2}" dt="2026-04-20T04:07:43.432" v="2" actId="47"/>
        <pc:sldMasterMkLst>
          <pc:docMk/>
          <pc:sldMasterMk cId="2287915097" sldId="2147483661"/>
        </pc:sldMasterMkLst>
        <pc:sldLayoutChg chg="del">
          <pc:chgData name="Dennis Cuevas Romero" userId="506afb68-d16e-42e2-b065-1a48940a3c12" providerId="ADAL" clId="{3652C062-0D44-4327-BFB1-E2014E5D31F2}" dt="2026-04-20T04:07:43.432" v="2" actId="47"/>
          <pc:sldLayoutMkLst>
            <pc:docMk/>
            <pc:sldMasterMk cId="2287915097" sldId="2147483661"/>
            <pc:sldLayoutMk cId="1165675418" sldId="2147483662"/>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4094827736" sldId="2147483663"/>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4181038405" sldId="2147483664"/>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2611476598" sldId="2147483665"/>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1977900111" sldId="2147483666"/>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2443247939" sldId="2147483667"/>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442450336" sldId="2147483668"/>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1331632058" sldId="2147483669"/>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3480472489" sldId="2147483670"/>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618576980" sldId="2147483671"/>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3591055027" sldId="2147483672"/>
          </pc:sldLayoutMkLst>
        </pc:sldLayoutChg>
        <pc:sldLayoutChg chg="del">
          <pc:chgData name="Dennis Cuevas Romero" userId="506afb68-d16e-42e2-b065-1a48940a3c12" providerId="ADAL" clId="{3652C062-0D44-4327-BFB1-E2014E5D31F2}" dt="2026-04-20T04:07:43.432" v="2" actId="47"/>
          <pc:sldLayoutMkLst>
            <pc:docMk/>
            <pc:sldMasterMk cId="2287915097" sldId="2147483661"/>
            <pc:sldLayoutMk cId="4195208124" sldId="2147483673"/>
          </pc:sldLayoutMkLst>
        </pc:sldLayoutChg>
      </pc:sldMasterChg>
    </pc:docChg>
  </pc:docChgLst>
  <pc:docChgLst>
    <pc:chgData name="Taylor Jackson" userId="5af36684-f4f3-4e26-905d-b5d66affa456" providerId="ADAL" clId="{DE355865-3234-43B4-9FAA-78FE1B886193}"/>
    <pc:docChg chg="custSel addSld modSld sldOrd">
      <pc:chgData name="Taylor Jackson" userId="5af36684-f4f3-4e26-905d-b5d66affa456" providerId="ADAL" clId="{DE355865-3234-43B4-9FAA-78FE1B886193}" dt="2026-04-21T16:53:20.160" v="12" actId="14100"/>
      <pc:docMkLst>
        <pc:docMk/>
      </pc:docMkLst>
      <pc:sldChg chg="addSp delSp modSp new mod ord">
        <pc:chgData name="Taylor Jackson" userId="5af36684-f4f3-4e26-905d-b5d66affa456" providerId="ADAL" clId="{DE355865-3234-43B4-9FAA-78FE1B886193}" dt="2026-04-21T16:53:20.160" v="12" actId="14100"/>
        <pc:sldMkLst>
          <pc:docMk/>
          <pc:sldMk cId="17577165" sldId="283"/>
        </pc:sldMkLst>
        <pc:spChg chg="del">
          <ac:chgData name="Taylor Jackson" userId="5af36684-f4f3-4e26-905d-b5d66affa456" providerId="ADAL" clId="{DE355865-3234-43B4-9FAA-78FE1B886193}" dt="2026-04-21T16:48:57.187" v="1" actId="478"/>
          <ac:spMkLst>
            <pc:docMk/>
            <pc:sldMk cId="17577165" sldId="283"/>
            <ac:spMk id="2" creationId="{DDEB5C82-84F2-6C4F-2380-BF9F6DD89894}"/>
          </ac:spMkLst>
        </pc:spChg>
        <pc:spChg chg="del">
          <ac:chgData name="Taylor Jackson" userId="5af36684-f4f3-4e26-905d-b5d66affa456" providerId="ADAL" clId="{DE355865-3234-43B4-9FAA-78FE1B886193}" dt="2026-04-21T16:48:59.814" v="2" actId="478"/>
          <ac:spMkLst>
            <pc:docMk/>
            <pc:sldMk cId="17577165" sldId="283"/>
            <ac:spMk id="3" creationId="{8E41189E-ECAD-EE50-C0A3-68D163B09D1E}"/>
          </ac:spMkLst>
        </pc:spChg>
        <pc:picChg chg="add mod">
          <ac:chgData name="Taylor Jackson" userId="5af36684-f4f3-4e26-905d-b5d66affa456" providerId="ADAL" clId="{DE355865-3234-43B4-9FAA-78FE1B886193}" dt="2026-04-21T16:53:20.160" v="12" actId="14100"/>
          <ac:picMkLst>
            <pc:docMk/>
            <pc:sldMk cId="17577165" sldId="283"/>
            <ac:picMk id="5" creationId="{6B5034D2-3D9B-124E-E07D-8D2DAF4D42D7}"/>
          </ac:picMkLst>
        </pc:picChg>
      </pc:sldChg>
      <pc:sldChg chg="addSp modSp add mod ord">
        <pc:chgData name="Taylor Jackson" userId="5af36684-f4f3-4e26-905d-b5d66affa456" providerId="ADAL" clId="{DE355865-3234-43B4-9FAA-78FE1B886193}" dt="2026-04-21T16:49:48.727" v="7"/>
        <pc:sldMkLst>
          <pc:docMk/>
          <pc:sldMk cId="1920323590" sldId="284"/>
        </pc:sldMkLst>
        <pc:picChg chg="add mod">
          <ac:chgData name="Taylor Jackson" userId="5af36684-f4f3-4e26-905d-b5d66affa456" providerId="ADAL" clId="{DE355865-3234-43B4-9FAA-78FE1B886193}" dt="2026-04-21T16:49:20.077" v="5"/>
          <ac:picMkLst>
            <pc:docMk/>
            <pc:sldMk cId="1920323590" sldId="284"/>
            <ac:picMk id="3" creationId="{A9662CCC-A86F-C599-07CB-8ABEA2A2A6C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C3E82B-84F0-48A9-93DB-434F9D9BF0E0}"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9FF9EF06-58B6-4BE5-911C-819B8B565E55}">
      <dgm:prSet/>
      <dgm:spPr>
        <a:solidFill>
          <a:srgbClr val="71B2C9"/>
        </a:solidFill>
      </dgm:spPr>
      <dgm:t>
        <a:bodyPr/>
        <a:lstStyle/>
        <a:p>
          <a:pPr algn="ctr"/>
          <a:r>
            <a:rPr lang="en-US" b="1">
              <a:solidFill>
                <a:schemeClr val="tx1"/>
              </a:solidFill>
            </a:rPr>
            <a:t>Welcome &amp; Introductions </a:t>
          </a:r>
          <a:endParaRPr lang="en-US">
            <a:solidFill>
              <a:schemeClr val="tx1"/>
            </a:solidFill>
          </a:endParaRPr>
        </a:p>
      </dgm:t>
    </dgm:pt>
    <dgm:pt modelId="{5A870268-AF2A-483B-9313-21D009923868}" type="parTrans" cxnId="{2E49F383-D1EC-48E8-8180-A6941C751AAE}">
      <dgm:prSet/>
      <dgm:spPr/>
      <dgm:t>
        <a:bodyPr/>
        <a:lstStyle/>
        <a:p>
          <a:pPr algn="ctr"/>
          <a:endParaRPr lang="en-US"/>
        </a:p>
      </dgm:t>
    </dgm:pt>
    <dgm:pt modelId="{FA341369-070D-4ACD-A9A0-757F32A9F58B}" type="sibTrans" cxnId="{2E49F383-D1EC-48E8-8180-A6941C751AAE}">
      <dgm:prSet/>
      <dgm:spPr/>
      <dgm:t>
        <a:bodyPr/>
        <a:lstStyle/>
        <a:p>
          <a:pPr algn="ctr"/>
          <a:endParaRPr lang="en-US"/>
        </a:p>
      </dgm:t>
    </dgm:pt>
    <dgm:pt modelId="{1B9AEB46-82D4-47BF-83DE-0AB503F5452A}">
      <dgm:prSet/>
      <dgm:spPr>
        <a:solidFill>
          <a:srgbClr val="005EB8"/>
        </a:solidFill>
      </dgm:spPr>
      <dgm:t>
        <a:bodyPr/>
        <a:lstStyle/>
        <a:p>
          <a:pPr algn="ctr"/>
          <a:r>
            <a:rPr lang="en-US" b="1">
              <a:solidFill>
                <a:schemeClr val="bg1"/>
              </a:solidFill>
            </a:rPr>
            <a:t>DAC Schedule &amp; Speakers</a:t>
          </a:r>
          <a:endParaRPr lang="en-US">
            <a:solidFill>
              <a:schemeClr val="bg1"/>
            </a:solidFill>
          </a:endParaRPr>
        </a:p>
      </dgm:t>
    </dgm:pt>
    <dgm:pt modelId="{37CB00AF-2EA5-4DDD-ABD1-B4063465A72E}" type="parTrans" cxnId="{6B810137-0ED9-4956-A88E-0AB16FFA5947}">
      <dgm:prSet/>
      <dgm:spPr/>
      <dgm:t>
        <a:bodyPr/>
        <a:lstStyle/>
        <a:p>
          <a:pPr algn="ctr"/>
          <a:endParaRPr lang="en-US"/>
        </a:p>
      </dgm:t>
    </dgm:pt>
    <dgm:pt modelId="{CF9BE3AC-9C68-4AAE-8B49-C1B03E81562F}" type="sibTrans" cxnId="{6B810137-0ED9-4956-A88E-0AB16FFA5947}">
      <dgm:prSet/>
      <dgm:spPr/>
      <dgm:t>
        <a:bodyPr/>
        <a:lstStyle/>
        <a:p>
          <a:pPr algn="ctr"/>
          <a:endParaRPr lang="en-US"/>
        </a:p>
      </dgm:t>
    </dgm:pt>
    <dgm:pt modelId="{67A51325-9F11-4EF2-83D8-6AAA5131FF80}">
      <dgm:prSet custT="1"/>
      <dgm:spPr>
        <a:solidFill>
          <a:srgbClr val="71B2C9"/>
        </a:solidFill>
      </dgm:spPr>
      <dgm:t>
        <a:bodyPr/>
        <a:lstStyle/>
        <a:p>
          <a:pPr algn="ctr"/>
          <a:r>
            <a:rPr lang="en-US" sz="2200" b="1">
              <a:solidFill>
                <a:schemeClr val="tx1"/>
              </a:solidFill>
            </a:rPr>
            <a:t>Legislative</a:t>
          </a:r>
          <a:r>
            <a:rPr lang="en-US" sz="2200" b="1" baseline="0">
              <a:solidFill>
                <a:schemeClr val="tx1"/>
              </a:solidFill>
            </a:rPr>
            <a:t> Priorities</a:t>
          </a:r>
          <a:endParaRPr lang="en-US" sz="2200" b="1">
            <a:solidFill>
              <a:schemeClr val="tx1"/>
            </a:solidFill>
          </a:endParaRPr>
        </a:p>
      </dgm:t>
    </dgm:pt>
    <dgm:pt modelId="{6F1D3AB8-5D74-440D-81E2-5DC7C6A93076}" type="parTrans" cxnId="{133EE116-8592-417A-95D7-F8C63ED521EE}">
      <dgm:prSet/>
      <dgm:spPr/>
      <dgm:t>
        <a:bodyPr/>
        <a:lstStyle/>
        <a:p>
          <a:pPr algn="ctr"/>
          <a:endParaRPr lang="en-US"/>
        </a:p>
      </dgm:t>
    </dgm:pt>
    <dgm:pt modelId="{0D06E537-CAE7-4640-8001-595FB3A50E63}" type="sibTrans" cxnId="{133EE116-8592-417A-95D7-F8C63ED521EE}">
      <dgm:prSet/>
      <dgm:spPr/>
      <dgm:t>
        <a:bodyPr/>
        <a:lstStyle/>
        <a:p>
          <a:pPr algn="ctr"/>
          <a:endParaRPr lang="en-US"/>
        </a:p>
      </dgm:t>
    </dgm:pt>
    <dgm:pt modelId="{74F9AA11-B832-4DB5-A968-213ABAEF9757}">
      <dgm:prSet/>
      <dgm:spPr>
        <a:solidFill>
          <a:srgbClr val="005EB8"/>
        </a:solidFill>
      </dgm:spPr>
      <dgm:t>
        <a:bodyPr/>
        <a:lstStyle/>
        <a:p>
          <a:pPr algn="ctr" rtl="0"/>
          <a:r>
            <a:rPr lang="en-US" b="1">
              <a:latin typeface="Calibri"/>
            </a:rPr>
            <a:t>Budget </a:t>
          </a:r>
          <a:r>
            <a:rPr lang="en-US" b="1"/>
            <a:t>Priorities</a:t>
          </a:r>
          <a:r>
            <a:rPr lang="en-US" b="1">
              <a:latin typeface="Calibri"/>
            </a:rPr>
            <a:t> </a:t>
          </a:r>
          <a:endParaRPr lang="en-US"/>
        </a:p>
      </dgm:t>
    </dgm:pt>
    <dgm:pt modelId="{7B614946-4F4F-427A-843F-808C385C470E}" type="parTrans" cxnId="{34AA329A-DC62-4FC7-A249-AE667FC2E062}">
      <dgm:prSet/>
      <dgm:spPr/>
      <dgm:t>
        <a:bodyPr/>
        <a:lstStyle/>
        <a:p>
          <a:pPr algn="ctr"/>
          <a:endParaRPr lang="en-US"/>
        </a:p>
      </dgm:t>
    </dgm:pt>
    <dgm:pt modelId="{15868C65-4B1B-4AEB-BE20-26E9A3CA5A56}" type="sibTrans" cxnId="{34AA329A-DC62-4FC7-A249-AE667FC2E062}">
      <dgm:prSet/>
      <dgm:spPr/>
      <dgm:t>
        <a:bodyPr/>
        <a:lstStyle/>
        <a:p>
          <a:pPr algn="ctr"/>
          <a:endParaRPr lang="en-US"/>
        </a:p>
      </dgm:t>
    </dgm:pt>
    <dgm:pt modelId="{4335DB87-6B22-475E-9BA4-4F3BD4B94013}">
      <dgm:prSet/>
      <dgm:spPr>
        <a:solidFill>
          <a:srgbClr val="71B2C9"/>
        </a:solidFill>
      </dgm:spPr>
      <dgm:t>
        <a:bodyPr/>
        <a:lstStyle/>
        <a:p>
          <a:pPr algn="ctr" rtl="0"/>
          <a:r>
            <a:rPr lang="en-US" b="1">
              <a:solidFill>
                <a:schemeClr val="tx1"/>
              </a:solidFill>
            </a:rPr>
            <a:t>Provided Materials</a:t>
          </a:r>
          <a:r>
            <a:rPr lang="en-US" b="1">
              <a:solidFill>
                <a:schemeClr val="tx1"/>
              </a:solidFill>
              <a:latin typeface="Calibri"/>
            </a:rPr>
            <a:t> </a:t>
          </a:r>
          <a:endParaRPr lang="en-US">
            <a:solidFill>
              <a:schemeClr val="tx1"/>
            </a:solidFill>
            <a:latin typeface="Calibri"/>
          </a:endParaRPr>
        </a:p>
      </dgm:t>
    </dgm:pt>
    <dgm:pt modelId="{A87EC2B4-B65E-4688-BDD9-3CAB609200F9}" type="parTrans" cxnId="{D37B2A6F-1F6E-4F88-8C6C-4DD1D646D241}">
      <dgm:prSet/>
      <dgm:spPr/>
      <dgm:t>
        <a:bodyPr/>
        <a:lstStyle/>
        <a:p>
          <a:pPr algn="ctr"/>
          <a:endParaRPr lang="en-US"/>
        </a:p>
      </dgm:t>
    </dgm:pt>
    <dgm:pt modelId="{04A23B16-868D-4C4C-8CEA-9B08E595E7A1}" type="sibTrans" cxnId="{D37B2A6F-1F6E-4F88-8C6C-4DD1D646D241}">
      <dgm:prSet/>
      <dgm:spPr/>
      <dgm:t>
        <a:bodyPr/>
        <a:lstStyle/>
        <a:p>
          <a:pPr algn="ctr"/>
          <a:endParaRPr lang="en-US"/>
        </a:p>
      </dgm:t>
    </dgm:pt>
    <dgm:pt modelId="{EE7AAE87-5C27-4612-A6D2-8391F4019783}">
      <dgm:prSet/>
      <dgm:spPr>
        <a:solidFill>
          <a:srgbClr val="005EB8"/>
        </a:solidFill>
      </dgm:spPr>
      <dgm:t>
        <a:bodyPr/>
        <a:lstStyle/>
        <a:p>
          <a:pPr algn="ctr"/>
          <a:r>
            <a:rPr lang="en-US" b="1"/>
            <a:t>Best Practices &amp; Social Media</a:t>
          </a:r>
          <a:endParaRPr lang="en-US"/>
        </a:p>
      </dgm:t>
    </dgm:pt>
    <dgm:pt modelId="{301DD885-3115-4CE3-BAE4-772EB511D0C7}" type="parTrans" cxnId="{E703F424-4E03-4102-8E49-3CB5E0EFFD65}">
      <dgm:prSet/>
      <dgm:spPr/>
      <dgm:t>
        <a:bodyPr/>
        <a:lstStyle/>
        <a:p>
          <a:pPr algn="ctr"/>
          <a:endParaRPr lang="en-US"/>
        </a:p>
      </dgm:t>
    </dgm:pt>
    <dgm:pt modelId="{57FD19DF-0B56-4170-BE6F-A8A20C6DAEC8}" type="sibTrans" cxnId="{E703F424-4E03-4102-8E49-3CB5E0EFFD65}">
      <dgm:prSet/>
      <dgm:spPr/>
      <dgm:t>
        <a:bodyPr/>
        <a:lstStyle/>
        <a:p>
          <a:pPr algn="ctr"/>
          <a:endParaRPr lang="en-US"/>
        </a:p>
      </dgm:t>
    </dgm:pt>
    <dgm:pt modelId="{69B960BD-69EA-4675-B7C9-CD6967161E6D}">
      <dgm:prSet/>
      <dgm:spPr>
        <a:solidFill>
          <a:srgbClr val="71B2C9"/>
        </a:solidFill>
      </dgm:spPr>
      <dgm:t>
        <a:bodyPr/>
        <a:lstStyle/>
        <a:p>
          <a:pPr algn="ctr" rtl="0"/>
          <a:r>
            <a:rPr lang="en-US" b="1">
              <a:solidFill>
                <a:schemeClr val="tx1"/>
              </a:solidFill>
            </a:rPr>
            <a:t>Question and Answer</a:t>
          </a:r>
          <a:r>
            <a:rPr lang="en-US" b="1">
              <a:solidFill>
                <a:schemeClr val="tx1"/>
              </a:solidFill>
              <a:latin typeface="Calibri"/>
            </a:rPr>
            <a:t> </a:t>
          </a:r>
          <a:endParaRPr lang="en-US">
            <a:solidFill>
              <a:schemeClr val="tx1"/>
            </a:solidFill>
          </a:endParaRPr>
        </a:p>
      </dgm:t>
    </dgm:pt>
    <dgm:pt modelId="{0FAF652C-B3E6-4F7E-9257-2FED665A1C4B}" type="parTrans" cxnId="{1203C44A-40FD-4E11-B613-7E96FEB5A0E3}">
      <dgm:prSet/>
      <dgm:spPr/>
      <dgm:t>
        <a:bodyPr/>
        <a:lstStyle/>
        <a:p>
          <a:pPr algn="ctr"/>
          <a:endParaRPr lang="en-US"/>
        </a:p>
      </dgm:t>
    </dgm:pt>
    <dgm:pt modelId="{2997619A-7413-4A83-9A20-5BB4CA1AEC0B}" type="sibTrans" cxnId="{1203C44A-40FD-4E11-B613-7E96FEB5A0E3}">
      <dgm:prSet/>
      <dgm:spPr/>
      <dgm:t>
        <a:bodyPr/>
        <a:lstStyle/>
        <a:p>
          <a:pPr algn="ctr"/>
          <a:endParaRPr lang="en-US"/>
        </a:p>
      </dgm:t>
    </dgm:pt>
    <dgm:pt modelId="{0E57E723-B878-4E08-9F51-62E88BC23336}" type="pres">
      <dgm:prSet presAssocID="{BEC3E82B-84F0-48A9-93DB-434F9D9BF0E0}" presName="linear" presStyleCnt="0">
        <dgm:presLayoutVars>
          <dgm:animLvl val="lvl"/>
          <dgm:resizeHandles val="exact"/>
        </dgm:presLayoutVars>
      </dgm:prSet>
      <dgm:spPr/>
    </dgm:pt>
    <dgm:pt modelId="{A36AD96E-134E-40CA-9701-E5DAD495086E}" type="pres">
      <dgm:prSet presAssocID="{9FF9EF06-58B6-4BE5-911C-819B8B565E55}" presName="parentText" presStyleLbl="node1" presStyleIdx="0" presStyleCnt="7">
        <dgm:presLayoutVars>
          <dgm:chMax val="0"/>
          <dgm:bulletEnabled val="1"/>
        </dgm:presLayoutVars>
      </dgm:prSet>
      <dgm:spPr/>
    </dgm:pt>
    <dgm:pt modelId="{97E2970D-B97D-4C5E-A6B5-EDA85ED88BA6}" type="pres">
      <dgm:prSet presAssocID="{FA341369-070D-4ACD-A9A0-757F32A9F58B}" presName="spacer" presStyleCnt="0"/>
      <dgm:spPr/>
    </dgm:pt>
    <dgm:pt modelId="{1DBAC1B0-6228-4712-B5E5-9A47022F2F6C}" type="pres">
      <dgm:prSet presAssocID="{1B9AEB46-82D4-47BF-83DE-0AB503F5452A}" presName="parentText" presStyleLbl="node1" presStyleIdx="1" presStyleCnt="7">
        <dgm:presLayoutVars>
          <dgm:chMax val="0"/>
          <dgm:bulletEnabled val="1"/>
        </dgm:presLayoutVars>
      </dgm:prSet>
      <dgm:spPr/>
    </dgm:pt>
    <dgm:pt modelId="{A915889A-363C-48DF-998F-A9DD9A673E1E}" type="pres">
      <dgm:prSet presAssocID="{CF9BE3AC-9C68-4AAE-8B49-C1B03E81562F}" presName="spacer" presStyleCnt="0"/>
      <dgm:spPr/>
    </dgm:pt>
    <dgm:pt modelId="{389088E8-7408-4D43-9D8D-0BD226D4FC4E}" type="pres">
      <dgm:prSet presAssocID="{67A51325-9F11-4EF2-83D8-6AAA5131FF80}" presName="parentText" presStyleLbl="node1" presStyleIdx="2" presStyleCnt="7">
        <dgm:presLayoutVars>
          <dgm:chMax val="0"/>
          <dgm:bulletEnabled val="1"/>
        </dgm:presLayoutVars>
      </dgm:prSet>
      <dgm:spPr/>
    </dgm:pt>
    <dgm:pt modelId="{ECE9429C-6AC9-47D8-AB31-A6859067B4E5}" type="pres">
      <dgm:prSet presAssocID="{0D06E537-CAE7-4640-8001-595FB3A50E63}" presName="spacer" presStyleCnt="0"/>
      <dgm:spPr/>
    </dgm:pt>
    <dgm:pt modelId="{33EC53B9-6E12-44C7-BAF6-2784D989151E}" type="pres">
      <dgm:prSet presAssocID="{74F9AA11-B832-4DB5-A968-213ABAEF9757}" presName="parentText" presStyleLbl="node1" presStyleIdx="3" presStyleCnt="7">
        <dgm:presLayoutVars>
          <dgm:chMax val="0"/>
          <dgm:bulletEnabled val="1"/>
        </dgm:presLayoutVars>
      </dgm:prSet>
      <dgm:spPr/>
    </dgm:pt>
    <dgm:pt modelId="{30B5AF34-B668-4800-8B2E-A686B742D0FA}" type="pres">
      <dgm:prSet presAssocID="{15868C65-4B1B-4AEB-BE20-26E9A3CA5A56}" presName="spacer" presStyleCnt="0"/>
      <dgm:spPr/>
    </dgm:pt>
    <dgm:pt modelId="{66140A56-BC50-403B-AB85-1F332243DFF7}" type="pres">
      <dgm:prSet presAssocID="{4335DB87-6B22-475E-9BA4-4F3BD4B94013}" presName="parentText" presStyleLbl="node1" presStyleIdx="4" presStyleCnt="7">
        <dgm:presLayoutVars>
          <dgm:chMax val="0"/>
          <dgm:bulletEnabled val="1"/>
        </dgm:presLayoutVars>
      </dgm:prSet>
      <dgm:spPr/>
    </dgm:pt>
    <dgm:pt modelId="{80FC2225-FF66-4C7E-9B4D-77C173BFC7FB}" type="pres">
      <dgm:prSet presAssocID="{04A23B16-868D-4C4C-8CEA-9B08E595E7A1}" presName="spacer" presStyleCnt="0"/>
      <dgm:spPr/>
    </dgm:pt>
    <dgm:pt modelId="{BA78AAF4-6916-43AE-BEBB-258222B61CF4}" type="pres">
      <dgm:prSet presAssocID="{EE7AAE87-5C27-4612-A6D2-8391F4019783}" presName="parentText" presStyleLbl="node1" presStyleIdx="5" presStyleCnt="7">
        <dgm:presLayoutVars>
          <dgm:chMax val="0"/>
          <dgm:bulletEnabled val="1"/>
        </dgm:presLayoutVars>
      </dgm:prSet>
      <dgm:spPr/>
    </dgm:pt>
    <dgm:pt modelId="{D8CD4A24-ED19-4EB4-9123-DDE4EF69DE53}" type="pres">
      <dgm:prSet presAssocID="{57FD19DF-0B56-4170-BE6F-A8A20C6DAEC8}" presName="spacer" presStyleCnt="0"/>
      <dgm:spPr/>
    </dgm:pt>
    <dgm:pt modelId="{674AFDCB-0572-472D-94FB-B0F81084AF85}" type="pres">
      <dgm:prSet presAssocID="{69B960BD-69EA-4675-B7C9-CD6967161E6D}" presName="parentText" presStyleLbl="node1" presStyleIdx="6" presStyleCnt="7">
        <dgm:presLayoutVars>
          <dgm:chMax val="0"/>
          <dgm:bulletEnabled val="1"/>
        </dgm:presLayoutVars>
      </dgm:prSet>
      <dgm:spPr/>
    </dgm:pt>
  </dgm:ptLst>
  <dgm:cxnLst>
    <dgm:cxn modelId="{133EE116-8592-417A-95D7-F8C63ED521EE}" srcId="{BEC3E82B-84F0-48A9-93DB-434F9D9BF0E0}" destId="{67A51325-9F11-4EF2-83D8-6AAA5131FF80}" srcOrd="2" destOrd="0" parTransId="{6F1D3AB8-5D74-440D-81E2-5DC7C6A93076}" sibTransId="{0D06E537-CAE7-4640-8001-595FB3A50E63}"/>
    <dgm:cxn modelId="{E703F424-4E03-4102-8E49-3CB5E0EFFD65}" srcId="{BEC3E82B-84F0-48A9-93DB-434F9D9BF0E0}" destId="{EE7AAE87-5C27-4612-A6D2-8391F4019783}" srcOrd="5" destOrd="0" parTransId="{301DD885-3115-4CE3-BAE4-772EB511D0C7}" sibTransId="{57FD19DF-0B56-4170-BE6F-A8A20C6DAEC8}"/>
    <dgm:cxn modelId="{6B810137-0ED9-4956-A88E-0AB16FFA5947}" srcId="{BEC3E82B-84F0-48A9-93DB-434F9D9BF0E0}" destId="{1B9AEB46-82D4-47BF-83DE-0AB503F5452A}" srcOrd="1" destOrd="0" parTransId="{37CB00AF-2EA5-4DDD-ABD1-B4063465A72E}" sibTransId="{CF9BE3AC-9C68-4AAE-8B49-C1B03E81562F}"/>
    <dgm:cxn modelId="{1203C44A-40FD-4E11-B613-7E96FEB5A0E3}" srcId="{BEC3E82B-84F0-48A9-93DB-434F9D9BF0E0}" destId="{69B960BD-69EA-4675-B7C9-CD6967161E6D}" srcOrd="6" destOrd="0" parTransId="{0FAF652C-B3E6-4F7E-9257-2FED665A1C4B}" sibTransId="{2997619A-7413-4A83-9A20-5BB4CA1AEC0B}"/>
    <dgm:cxn modelId="{D37B2A6F-1F6E-4F88-8C6C-4DD1D646D241}" srcId="{BEC3E82B-84F0-48A9-93DB-434F9D9BF0E0}" destId="{4335DB87-6B22-475E-9BA4-4F3BD4B94013}" srcOrd="4" destOrd="0" parTransId="{A87EC2B4-B65E-4688-BDD9-3CAB609200F9}" sibTransId="{04A23B16-868D-4C4C-8CEA-9B08E595E7A1}"/>
    <dgm:cxn modelId="{7A271B59-9656-4103-8021-D4CBF9D26992}" type="presOf" srcId="{74F9AA11-B832-4DB5-A968-213ABAEF9757}" destId="{33EC53B9-6E12-44C7-BAF6-2784D989151E}" srcOrd="0" destOrd="0" presId="urn:microsoft.com/office/officeart/2005/8/layout/vList2"/>
    <dgm:cxn modelId="{2E49F383-D1EC-48E8-8180-A6941C751AAE}" srcId="{BEC3E82B-84F0-48A9-93DB-434F9D9BF0E0}" destId="{9FF9EF06-58B6-4BE5-911C-819B8B565E55}" srcOrd="0" destOrd="0" parTransId="{5A870268-AF2A-483B-9313-21D009923868}" sibTransId="{FA341369-070D-4ACD-A9A0-757F32A9F58B}"/>
    <dgm:cxn modelId="{34AA329A-DC62-4FC7-A249-AE667FC2E062}" srcId="{BEC3E82B-84F0-48A9-93DB-434F9D9BF0E0}" destId="{74F9AA11-B832-4DB5-A968-213ABAEF9757}" srcOrd="3" destOrd="0" parTransId="{7B614946-4F4F-427A-843F-808C385C470E}" sibTransId="{15868C65-4B1B-4AEB-BE20-26E9A3CA5A56}"/>
    <dgm:cxn modelId="{E39D12A3-C558-4559-A33A-22D9347076E7}" type="presOf" srcId="{9FF9EF06-58B6-4BE5-911C-819B8B565E55}" destId="{A36AD96E-134E-40CA-9701-E5DAD495086E}" srcOrd="0" destOrd="0" presId="urn:microsoft.com/office/officeart/2005/8/layout/vList2"/>
    <dgm:cxn modelId="{E9EF87BB-879C-4364-9B9E-D1FCD6911B29}" type="presOf" srcId="{69B960BD-69EA-4675-B7C9-CD6967161E6D}" destId="{674AFDCB-0572-472D-94FB-B0F81084AF85}" srcOrd="0" destOrd="0" presId="urn:microsoft.com/office/officeart/2005/8/layout/vList2"/>
    <dgm:cxn modelId="{D2C66CC5-5CB1-418B-9DD5-86C1EF81FBC4}" type="presOf" srcId="{BEC3E82B-84F0-48A9-93DB-434F9D9BF0E0}" destId="{0E57E723-B878-4E08-9F51-62E88BC23336}" srcOrd="0" destOrd="0" presId="urn:microsoft.com/office/officeart/2005/8/layout/vList2"/>
    <dgm:cxn modelId="{6F5F96C6-0FDD-476B-B82A-93984C5541AA}" type="presOf" srcId="{EE7AAE87-5C27-4612-A6D2-8391F4019783}" destId="{BA78AAF4-6916-43AE-BEBB-258222B61CF4}" srcOrd="0" destOrd="0" presId="urn:microsoft.com/office/officeart/2005/8/layout/vList2"/>
    <dgm:cxn modelId="{411130E6-CE4D-4E63-B482-A3AF91BB70BB}" type="presOf" srcId="{67A51325-9F11-4EF2-83D8-6AAA5131FF80}" destId="{389088E8-7408-4D43-9D8D-0BD226D4FC4E}" srcOrd="0" destOrd="0" presId="urn:microsoft.com/office/officeart/2005/8/layout/vList2"/>
    <dgm:cxn modelId="{AAE1F6E8-A66A-4D95-A019-769CB4669152}" type="presOf" srcId="{4335DB87-6B22-475E-9BA4-4F3BD4B94013}" destId="{66140A56-BC50-403B-AB85-1F332243DFF7}" srcOrd="0" destOrd="0" presId="urn:microsoft.com/office/officeart/2005/8/layout/vList2"/>
    <dgm:cxn modelId="{B85A03FB-AEB1-4B30-81D0-90CA45562A5B}" type="presOf" srcId="{1B9AEB46-82D4-47BF-83DE-0AB503F5452A}" destId="{1DBAC1B0-6228-4712-B5E5-9A47022F2F6C}" srcOrd="0" destOrd="0" presId="urn:microsoft.com/office/officeart/2005/8/layout/vList2"/>
    <dgm:cxn modelId="{BF722F69-709B-433A-8900-5D85CA90693D}" type="presParOf" srcId="{0E57E723-B878-4E08-9F51-62E88BC23336}" destId="{A36AD96E-134E-40CA-9701-E5DAD495086E}" srcOrd="0" destOrd="0" presId="urn:microsoft.com/office/officeart/2005/8/layout/vList2"/>
    <dgm:cxn modelId="{F69D7432-FB2F-433B-B85A-1ABB7223E387}" type="presParOf" srcId="{0E57E723-B878-4E08-9F51-62E88BC23336}" destId="{97E2970D-B97D-4C5E-A6B5-EDA85ED88BA6}" srcOrd="1" destOrd="0" presId="urn:microsoft.com/office/officeart/2005/8/layout/vList2"/>
    <dgm:cxn modelId="{89DA11B8-B549-476C-81BC-91916C80A278}" type="presParOf" srcId="{0E57E723-B878-4E08-9F51-62E88BC23336}" destId="{1DBAC1B0-6228-4712-B5E5-9A47022F2F6C}" srcOrd="2" destOrd="0" presId="urn:microsoft.com/office/officeart/2005/8/layout/vList2"/>
    <dgm:cxn modelId="{FBB4C392-E7A1-4B1C-9D9A-CC2539E79667}" type="presParOf" srcId="{0E57E723-B878-4E08-9F51-62E88BC23336}" destId="{A915889A-363C-48DF-998F-A9DD9A673E1E}" srcOrd="3" destOrd="0" presId="urn:microsoft.com/office/officeart/2005/8/layout/vList2"/>
    <dgm:cxn modelId="{5EC42BB5-ACC7-45F6-9F22-3B55E75C91C0}" type="presParOf" srcId="{0E57E723-B878-4E08-9F51-62E88BC23336}" destId="{389088E8-7408-4D43-9D8D-0BD226D4FC4E}" srcOrd="4" destOrd="0" presId="urn:microsoft.com/office/officeart/2005/8/layout/vList2"/>
    <dgm:cxn modelId="{207E0987-04E2-4D98-8201-11B2B059FF8D}" type="presParOf" srcId="{0E57E723-B878-4E08-9F51-62E88BC23336}" destId="{ECE9429C-6AC9-47D8-AB31-A6859067B4E5}" srcOrd="5" destOrd="0" presId="urn:microsoft.com/office/officeart/2005/8/layout/vList2"/>
    <dgm:cxn modelId="{C6CA2683-35D2-47F5-B16A-638C6D7F23D8}" type="presParOf" srcId="{0E57E723-B878-4E08-9F51-62E88BC23336}" destId="{33EC53B9-6E12-44C7-BAF6-2784D989151E}" srcOrd="6" destOrd="0" presId="urn:microsoft.com/office/officeart/2005/8/layout/vList2"/>
    <dgm:cxn modelId="{5F5D9CA4-1DA0-48B1-A84E-DC7C7A06463A}" type="presParOf" srcId="{0E57E723-B878-4E08-9F51-62E88BC23336}" destId="{30B5AF34-B668-4800-8B2E-A686B742D0FA}" srcOrd="7" destOrd="0" presId="urn:microsoft.com/office/officeart/2005/8/layout/vList2"/>
    <dgm:cxn modelId="{7C8C9B3A-452C-471E-A472-40B3C019807D}" type="presParOf" srcId="{0E57E723-B878-4E08-9F51-62E88BC23336}" destId="{66140A56-BC50-403B-AB85-1F332243DFF7}" srcOrd="8" destOrd="0" presId="urn:microsoft.com/office/officeart/2005/8/layout/vList2"/>
    <dgm:cxn modelId="{7878DA04-F6DF-4F6D-99D4-0F9D9152BEC1}" type="presParOf" srcId="{0E57E723-B878-4E08-9F51-62E88BC23336}" destId="{80FC2225-FF66-4C7E-9B4D-77C173BFC7FB}" srcOrd="9" destOrd="0" presId="urn:microsoft.com/office/officeart/2005/8/layout/vList2"/>
    <dgm:cxn modelId="{1F494D7F-88A6-4F75-AE49-EEABB3D9B042}" type="presParOf" srcId="{0E57E723-B878-4E08-9F51-62E88BC23336}" destId="{BA78AAF4-6916-43AE-BEBB-258222B61CF4}" srcOrd="10" destOrd="0" presId="urn:microsoft.com/office/officeart/2005/8/layout/vList2"/>
    <dgm:cxn modelId="{7032AA92-0667-473E-A5AE-237E14B276CF}" type="presParOf" srcId="{0E57E723-B878-4E08-9F51-62E88BC23336}" destId="{D8CD4A24-ED19-4EB4-9123-DDE4EF69DE53}" srcOrd="11" destOrd="0" presId="urn:microsoft.com/office/officeart/2005/8/layout/vList2"/>
    <dgm:cxn modelId="{A29CF80E-4125-467B-B145-2932B3976F89}" type="presParOf" srcId="{0E57E723-B878-4E08-9F51-62E88BC23336}" destId="{674AFDCB-0572-472D-94FB-B0F81084AF8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AD96E-134E-40CA-9701-E5DAD495086E}">
      <dsp:nvSpPr>
        <dsp:cNvPr id="0" name=""/>
        <dsp:cNvSpPr/>
      </dsp:nvSpPr>
      <dsp:spPr>
        <a:xfrm>
          <a:off x="0" y="34125"/>
          <a:ext cx="6964461" cy="530887"/>
        </a:xfrm>
        <a:prstGeom prst="roundRect">
          <a:avLst/>
        </a:prstGeom>
        <a:solidFill>
          <a:srgbClr val="71B2C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solidFill>
                <a:schemeClr val="tx1"/>
              </a:solidFill>
            </a:rPr>
            <a:t>Welcome &amp; Introductions </a:t>
          </a:r>
          <a:endParaRPr lang="en-US" sz="2200" kern="1200">
            <a:solidFill>
              <a:schemeClr val="tx1"/>
            </a:solidFill>
          </a:endParaRPr>
        </a:p>
      </dsp:txBody>
      <dsp:txXfrm>
        <a:off x="25916" y="60041"/>
        <a:ext cx="6912629" cy="479055"/>
      </dsp:txXfrm>
    </dsp:sp>
    <dsp:sp modelId="{1DBAC1B0-6228-4712-B5E5-9A47022F2F6C}">
      <dsp:nvSpPr>
        <dsp:cNvPr id="0" name=""/>
        <dsp:cNvSpPr/>
      </dsp:nvSpPr>
      <dsp:spPr>
        <a:xfrm>
          <a:off x="0" y="628373"/>
          <a:ext cx="6964461" cy="530887"/>
        </a:xfrm>
        <a:prstGeom prst="roundRect">
          <a:avLst/>
        </a:prstGeom>
        <a:solidFill>
          <a:srgbClr val="005EB8"/>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DAC Schedule &amp; Speakers</a:t>
          </a:r>
          <a:endParaRPr lang="en-US" sz="2200" kern="1200">
            <a:solidFill>
              <a:schemeClr val="bg1"/>
            </a:solidFill>
          </a:endParaRPr>
        </a:p>
      </dsp:txBody>
      <dsp:txXfrm>
        <a:off x="25916" y="654289"/>
        <a:ext cx="6912629" cy="479055"/>
      </dsp:txXfrm>
    </dsp:sp>
    <dsp:sp modelId="{389088E8-7408-4D43-9D8D-0BD226D4FC4E}">
      <dsp:nvSpPr>
        <dsp:cNvPr id="0" name=""/>
        <dsp:cNvSpPr/>
      </dsp:nvSpPr>
      <dsp:spPr>
        <a:xfrm>
          <a:off x="0" y="1222620"/>
          <a:ext cx="6964461" cy="530887"/>
        </a:xfrm>
        <a:prstGeom prst="roundRect">
          <a:avLst/>
        </a:prstGeom>
        <a:solidFill>
          <a:srgbClr val="71B2C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solidFill>
                <a:schemeClr val="tx1"/>
              </a:solidFill>
            </a:rPr>
            <a:t>Legislative</a:t>
          </a:r>
          <a:r>
            <a:rPr lang="en-US" sz="2200" b="1" kern="1200" baseline="0">
              <a:solidFill>
                <a:schemeClr val="tx1"/>
              </a:solidFill>
            </a:rPr>
            <a:t> Priorities</a:t>
          </a:r>
          <a:endParaRPr lang="en-US" sz="2200" b="1" kern="1200">
            <a:solidFill>
              <a:schemeClr val="tx1"/>
            </a:solidFill>
          </a:endParaRPr>
        </a:p>
      </dsp:txBody>
      <dsp:txXfrm>
        <a:off x="25916" y="1248536"/>
        <a:ext cx="6912629" cy="479055"/>
      </dsp:txXfrm>
    </dsp:sp>
    <dsp:sp modelId="{33EC53B9-6E12-44C7-BAF6-2784D989151E}">
      <dsp:nvSpPr>
        <dsp:cNvPr id="0" name=""/>
        <dsp:cNvSpPr/>
      </dsp:nvSpPr>
      <dsp:spPr>
        <a:xfrm>
          <a:off x="0" y="1816868"/>
          <a:ext cx="6964461" cy="530887"/>
        </a:xfrm>
        <a:prstGeom prst="roundRect">
          <a:avLst/>
        </a:prstGeom>
        <a:solidFill>
          <a:srgbClr val="005EB8"/>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a:latin typeface="Calibri"/>
            </a:rPr>
            <a:t>Budget </a:t>
          </a:r>
          <a:r>
            <a:rPr lang="en-US" sz="2200" b="1" kern="1200"/>
            <a:t>Priorities</a:t>
          </a:r>
          <a:r>
            <a:rPr lang="en-US" sz="2200" b="1" kern="1200">
              <a:latin typeface="Calibri"/>
            </a:rPr>
            <a:t> </a:t>
          </a:r>
          <a:endParaRPr lang="en-US" sz="2200" kern="1200"/>
        </a:p>
      </dsp:txBody>
      <dsp:txXfrm>
        <a:off x="25916" y="1842784"/>
        <a:ext cx="6912629" cy="479055"/>
      </dsp:txXfrm>
    </dsp:sp>
    <dsp:sp modelId="{66140A56-BC50-403B-AB85-1F332243DFF7}">
      <dsp:nvSpPr>
        <dsp:cNvPr id="0" name=""/>
        <dsp:cNvSpPr/>
      </dsp:nvSpPr>
      <dsp:spPr>
        <a:xfrm>
          <a:off x="0" y="2411115"/>
          <a:ext cx="6964461" cy="530887"/>
        </a:xfrm>
        <a:prstGeom prst="roundRect">
          <a:avLst/>
        </a:prstGeom>
        <a:solidFill>
          <a:srgbClr val="71B2C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a:solidFill>
                <a:schemeClr val="tx1"/>
              </a:solidFill>
            </a:rPr>
            <a:t>Provided Materials</a:t>
          </a:r>
          <a:r>
            <a:rPr lang="en-US" sz="2200" b="1" kern="1200">
              <a:solidFill>
                <a:schemeClr val="tx1"/>
              </a:solidFill>
              <a:latin typeface="Calibri"/>
            </a:rPr>
            <a:t> </a:t>
          </a:r>
          <a:endParaRPr lang="en-US" sz="2200" kern="1200">
            <a:solidFill>
              <a:schemeClr val="tx1"/>
            </a:solidFill>
            <a:latin typeface="Calibri"/>
          </a:endParaRPr>
        </a:p>
      </dsp:txBody>
      <dsp:txXfrm>
        <a:off x="25916" y="2437031"/>
        <a:ext cx="6912629" cy="479055"/>
      </dsp:txXfrm>
    </dsp:sp>
    <dsp:sp modelId="{BA78AAF4-6916-43AE-BEBB-258222B61CF4}">
      <dsp:nvSpPr>
        <dsp:cNvPr id="0" name=""/>
        <dsp:cNvSpPr/>
      </dsp:nvSpPr>
      <dsp:spPr>
        <a:xfrm>
          <a:off x="0" y="3005363"/>
          <a:ext cx="6964461" cy="530887"/>
        </a:xfrm>
        <a:prstGeom prst="roundRect">
          <a:avLst/>
        </a:prstGeom>
        <a:solidFill>
          <a:srgbClr val="005EB8"/>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Best Practices &amp; Social Media</a:t>
          </a:r>
          <a:endParaRPr lang="en-US" sz="2200" kern="1200"/>
        </a:p>
      </dsp:txBody>
      <dsp:txXfrm>
        <a:off x="25916" y="3031279"/>
        <a:ext cx="6912629" cy="479055"/>
      </dsp:txXfrm>
    </dsp:sp>
    <dsp:sp modelId="{674AFDCB-0572-472D-94FB-B0F81084AF85}">
      <dsp:nvSpPr>
        <dsp:cNvPr id="0" name=""/>
        <dsp:cNvSpPr/>
      </dsp:nvSpPr>
      <dsp:spPr>
        <a:xfrm>
          <a:off x="0" y="3599610"/>
          <a:ext cx="6964461" cy="530887"/>
        </a:xfrm>
        <a:prstGeom prst="roundRect">
          <a:avLst/>
        </a:prstGeom>
        <a:solidFill>
          <a:srgbClr val="71B2C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a:solidFill>
                <a:schemeClr val="tx1"/>
              </a:solidFill>
            </a:rPr>
            <a:t>Question and Answer</a:t>
          </a:r>
          <a:r>
            <a:rPr lang="en-US" sz="2200" b="1" kern="1200">
              <a:solidFill>
                <a:schemeClr val="tx1"/>
              </a:solidFill>
              <a:latin typeface="Calibri"/>
            </a:rPr>
            <a:t> </a:t>
          </a:r>
          <a:endParaRPr lang="en-US" sz="2200" kern="1200">
            <a:solidFill>
              <a:schemeClr val="tx1"/>
            </a:solidFill>
          </a:endParaRPr>
        </a:p>
      </dsp:txBody>
      <dsp:txXfrm>
        <a:off x="25916" y="3625526"/>
        <a:ext cx="6912629" cy="4790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9E2D7E-7441-7E47-94E6-BFABF8C0A2F8}" type="datetimeFigureOut">
              <a:rPr lang="en-US" smtClean="0"/>
              <a:t>4/21/2026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918958-4B26-D746-82D6-A6DE4ADEEAB3}" type="slidenum">
              <a:rPr lang="en-US" smtClean="0"/>
              <a:t>‹#›</a:t>
            </a:fld>
            <a:endParaRPr lang="en-US"/>
          </a:p>
        </p:txBody>
      </p:sp>
    </p:spTree>
    <p:extLst>
      <p:ext uri="{BB962C8B-B14F-4D97-AF65-F5344CB8AC3E}">
        <p14:creationId xmlns:p14="http://schemas.microsoft.com/office/powerpoint/2010/main" val="26288407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E4B3A-AE22-CC43-ABF7-A5F0D0ACFC22}" type="datetimeFigureOut">
              <a:rPr lang="en-US" smtClean="0"/>
              <a:t>4/21/2026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6F139-CC49-DB4E-8CAE-CC03304EC472}" type="slidenum">
              <a:rPr lang="en-US" smtClean="0"/>
              <a:t>‹#›</a:t>
            </a:fld>
            <a:endParaRPr lang="en-US"/>
          </a:p>
        </p:txBody>
      </p:sp>
    </p:spTree>
    <p:extLst>
      <p:ext uri="{BB962C8B-B14F-4D97-AF65-F5344CB8AC3E}">
        <p14:creationId xmlns:p14="http://schemas.microsoft.com/office/powerpoint/2010/main" val="33620609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3344744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951848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389321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12017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2009057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78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2035284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329875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211859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2424389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20633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96A479C-B7C3-B74F-9570-6978D1277FE3}" type="slidenum">
              <a:rPr lang="en-US" smtClean="0"/>
              <a:t>‹#›</a:t>
            </a:fld>
            <a:endParaRPr lang="en-US"/>
          </a:p>
        </p:txBody>
      </p:sp>
    </p:spTree>
    <p:extLst>
      <p:ext uri="{BB962C8B-B14F-4D97-AF65-F5344CB8AC3E}">
        <p14:creationId xmlns:p14="http://schemas.microsoft.com/office/powerpoint/2010/main" val="325438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564026" cy="4205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457200" y="6352143"/>
            <a:ext cx="4372031" cy="369332"/>
          </a:xfrm>
          <a:prstGeom prst="rect">
            <a:avLst/>
          </a:prstGeom>
          <a:noFill/>
        </p:spPr>
        <p:txBody>
          <a:bodyPr wrap="none" lIns="0" tIns="182880" rIns="0" bIns="0" rtlCol="0" anchor="b" anchorCtr="0">
            <a:spAutoFit/>
          </a:bodyPr>
          <a:lstStyle/>
          <a:p>
            <a:r>
              <a:rPr lang="en-US" sz="1200" baseline="0">
                <a:latin typeface="Gill Sans Nova" panose="020B0602020104020203" pitchFamily="34" charset="0"/>
              </a:rPr>
              <a:t>ADVANCING THE MISSION OF COMMUNITY HEALTH CENTERS</a:t>
            </a:r>
          </a:p>
        </p:txBody>
      </p:sp>
      <p:sp>
        <p:nvSpPr>
          <p:cNvPr id="4" name="Rectangle 3">
            <a:extLst>
              <a:ext uri="{FF2B5EF4-FFF2-40B4-BE49-F238E27FC236}">
                <a16:creationId xmlns:a16="http://schemas.microsoft.com/office/drawing/2014/main" id="{D222E414-1053-B35C-5113-09C14BC08118}"/>
              </a:ext>
            </a:extLst>
          </p:cNvPr>
          <p:cNvSpPr/>
          <p:nvPr userDrawn="1"/>
        </p:nvSpPr>
        <p:spPr>
          <a:xfrm>
            <a:off x="-62144" y="-79899"/>
            <a:ext cx="452761" cy="7492753"/>
          </a:xfrm>
          <a:prstGeom prst="rect">
            <a:avLst/>
          </a:prstGeom>
          <a:solidFill>
            <a:srgbClr val="ED8B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logo with a dome and a building&#10;&#10;Description automatically generated">
            <a:extLst>
              <a:ext uri="{FF2B5EF4-FFF2-40B4-BE49-F238E27FC236}">
                <a16:creationId xmlns:a16="http://schemas.microsoft.com/office/drawing/2014/main" id="{B68C340B-3AA6-1D4B-D5D0-AAFF2C64E48A}"/>
              </a:ext>
            </a:extLst>
          </p:cNvPr>
          <p:cNvPicPr>
            <a:picLocks noChangeAspect="1"/>
          </p:cNvPicPr>
          <p:nvPr userDrawn="1"/>
        </p:nvPicPr>
        <p:blipFill>
          <a:blip r:embed="rId14"/>
          <a:stretch>
            <a:fillRect/>
          </a:stretch>
        </p:blipFill>
        <p:spPr>
          <a:xfrm>
            <a:off x="6978388" y="5652730"/>
            <a:ext cx="2104984" cy="1311989"/>
          </a:xfrm>
          <a:prstGeom prst="rect">
            <a:avLst/>
          </a:prstGeom>
        </p:spPr>
      </p:pic>
    </p:spTree>
    <p:extLst>
      <p:ext uri="{BB962C8B-B14F-4D97-AF65-F5344CB8AC3E}">
        <p14:creationId xmlns:p14="http://schemas.microsoft.com/office/powerpoint/2010/main" val="2014366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457200" rtl="0" eaLnBrk="1" latinLnBrk="0" hangingPunct="1">
        <a:spcBef>
          <a:spcPct val="0"/>
        </a:spcBef>
        <a:buNone/>
        <a:defRPr sz="4400" kern="1200" baseline="0">
          <a:solidFill>
            <a:srgbClr val="005EB8"/>
          </a:solidFill>
          <a:latin typeface="Gill Sans MT" panose="020B0502020104020203"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Tjackson@CPCAadvocates.org" TargetMode="External"/><Relationship Id="rId2" Type="http://schemas.openxmlformats.org/officeDocument/2006/relationships/hyperlink" Target="mailto:dennis@CPCAadvocates.org" TargetMode="External"/><Relationship Id="rId1" Type="http://schemas.openxmlformats.org/officeDocument/2006/relationships/slideLayout" Target="../slideLayouts/slideLayout2.xml"/><Relationship Id="rId6" Type="http://schemas.openxmlformats.org/officeDocument/2006/relationships/hyperlink" Target="mailto:Kelley@CPCAadvocates.org" TargetMode="External"/><Relationship Id="rId5" Type="http://schemas.openxmlformats.org/officeDocument/2006/relationships/hyperlink" Target="mailto:Anna@CPCAadvocates.org" TargetMode="External"/><Relationship Id="rId4" Type="http://schemas.openxmlformats.org/officeDocument/2006/relationships/hyperlink" Target="mailto:Laura@CPCAadvocate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4917"/>
            <a:ext cx="7772400" cy="2858610"/>
          </a:xfrm>
        </p:spPr>
        <p:txBody>
          <a:bodyPr>
            <a:noAutofit/>
          </a:bodyPr>
          <a:lstStyle/>
          <a:p>
            <a:r>
              <a:rPr lang="en-US" sz="6600"/>
              <a:t>Day at the Capitol Preparation Webinar</a:t>
            </a:r>
          </a:p>
        </p:txBody>
      </p:sp>
      <p:sp>
        <p:nvSpPr>
          <p:cNvPr id="3" name="Subtitle 2"/>
          <p:cNvSpPr>
            <a:spLocks noGrp="1"/>
          </p:cNvSpPr>
          <p:nvPr>
            <p:ph type="subTitle" idx="1"/>
          </p:nvPr>
        </p:nvSpPr>
        <p:spPr>
          <a:xfrm>
            <a:off x="1028700" y="4469907"/>
            <a:ext cx="7086600" cy="1752600"/>
          </a:xfrm>
        </p:spPr>
        <p:txBody>
          <a:bodyPr/>
          <a:lstStyle/>
          <a:p>
            <a:r>
              <a:rPr lang="en-US" b="1">
                <a:solidFill>
                  <a:srgbClr val="ED8B00"/>
                </a:solidFill>
              </a:rPr>
              <a:t>April 21, 2026</a:t>
            </a:r>
          </a:p>
        </p:txBody>
      </p:sp>
    </p:spTree>
    <p:extLst>
      <p:ext uri="{BB962C8B-B14F-4D97-AF65-F5344CB8AC3E}">
        <p14:creationId xmlns:p14="http://schemas.microsoft.com/office/powerpoint/2010/main" val="1240234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E7D73-543E-D26C-953B-0A3EE7F124F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F16BF55-314A-C7EF-B6D5-F8EB99F63AEA}"/>
              </a:ext>
            </a:extLst>
          </p:cNvPr>
          <p:cNvSpPr txBox="1">
            <a:spLocks/>
          </p:cNvSpPr>
          <p:nvPr/>
        </p:nvSpPr>
        <p:spPr>
          <a:xfrm>
            <a:off x="908369" y="93132"/>
            <a:ext cx="7327261" cy="10244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rgbClr val="005EB8"/>
                </a:solidFill>
                <a:latin typeface="Gill Sans MT" panose="020B0502020104020203" pitchFamily="34" charset="0"/>
                <a:ea typeface="+mj-ea"/>
                <a:cs typeface="+mj-cs"/>
              </a:defRPr>
            </a:lvl1pPr>
          </a:lstStyle>
          <a:p>
            <a:br>
              <a:rPr lang="en-US" sz="3600"/>
            </a:br>
            <a:r>
              <a:rPr lang="en-US" sz="3600"/>
              <a:t>CHC Legislative Priority:  SB 1179 </a:t>
            </a:r>
          </a:p>
          <a:p>
            <a:r>
              <a:rPr lang="en-US" sz="2400"/>
              <a:t>Addressing the Physician Shortage </a:t>
            </a:r>
            <a:endParaRPr lang="en-US" sz="3600"/>
          </a:p>
        </p:txBody>
      </p:sp>
      <p:sp>
        <p:nvSpPr>
          <p:cNvPr id="5" name="Content Placeholder 2">
            <a:extLst>
              <a:ext uri="{FF2B5EF4-FFF2-40B4-BE49-F238E27FC236}">
                <a16:creationId xmlns:a16="http://schemas.microsoft.com/office/drawing/2014/main" id="{9F7773C2-0B88-DA9F-5D07-948EF5741392}"/>
              </a:ext>
            </a:extLst>
          </p:cNvPr>
          <p:cNvSpPr txBox="1">
            <a:spLocks/>
          </p:cNvSpPr>
          <p:nvPr/>
        </p:nvSpPr>
        <p:spPr>
          <a:xfrm>
            <a:off x="908369" y="1473199"/>
            <a:ext cx="7863098" cy="4343401"/>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baseline="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300" b="1">
                <a:solidFill>
                  <a:srgbClr val="ED8B00"/>
                </a:solidFill>
              </a:rPr>
              <a:t>SB 1179 (Menjivar) </a:t>
            </a:r>
            <a:r>
              <a:rPr lang="en-US" sz="2400">
                <a:solidFill>
                  <a:schemeClr val="tx1">
                    <a:lumMod val="50000"/>
                    <a:lumOff val="50000"/>
                  </a:schemeClr>
                </a:solidFill>
              </a:rPr>
              <a:t>would take the provisions from the Mexican Physicians Program and extend them to physicians from El Salvador that meet educational and training standards to practice at a FQHC under a non-renewable three-year license.</a:t>
            </a:r>
          </a:p>
          <a:p>
            <a:pPr marL="0" indent="0">
              <a:buNone/>
            </a:pPr>
            <a:endParaRPr lang="en-US" sz="2000">
              <a:solidFill>
                <a:schemeClr val="bg1">
                  <a:lumMod val="50000"/>
                </a:schemeClr>
              </a:solidFill>
              <a:highlight>
                <a:srgbClr val="FFFF00"/>
              </a:highlight>
            </a:endParaRPr>
          </a:p>
          <a:p>
            <a:r>
              <a:rPr lang="en-US" sz="2300" b="1">
                <a:solidFill>
                  <a:srgbClr val="ED8B00"/>
                </a:solidFill>
              </a:rPr>
              <a:t>Location: Senate Appropriations Committee</a:t>
            </a:r>
          </a:p>
          <a:p>
            <a:r>
              <a:rPr lang="en-US" sz="2300" b="1">
                <a:solidFill>
                  <a:srgbClr val="ED8B00"/>
                </a:solidFill>
              </a:rPr>
              <a:t>CHC ASK: </a:t>
            </a:r>
          </a:p>
          <a:p>
            <a:pPr lvl="1"/>
            <a:r>
              <a:rPr lang="en-US" sz="1900" b="1">
                <a:solidFill>
                  <a:srgbClr val="ED8B00"/>
                </a:solidFill>
                <a:cs typeface="Calibri"/>
              </a:rPr>
              <a:t>For Senators – support the bill on the Senate floor</a:t>
            </a:r>
          </a:p>
          <a:p>
            <a:pPr lvl="1"/>
            <a:r>
              <a:rPr lang="en-US" sz="1900" b="1">
                <a:solidFill>
                  <a:srgbClr val="ED8B00"/>
                </a:solidFill>
                <a:cs typeface="Calibri"/>
              </a:rPr>
              <a:t>For Assemblymembers – support the bill when it reaches the Assembly</a:t>
            </a:r>
            <a:endParaRPr lang="en-US" sz="1900" b="1">
              <a:cs typeface="Calibri"/>
            </a:endParaRPr>
          </a:p>
        </p:txBody>
      </p:sp>
    </p:spTree>
    <p:extLst>
      <p:ext uri="{BB962C8B-B14F-4D97-AF65-F5344CB8AC3E}">
        <p14:creationId xmlns:p14="http://schemas.microsoft.com/office/powerpoint/2010/main" val="2065937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FC9EA-888C-6588-A17D-FEC39E424650}"/>
              </a:ext>
            </a:extLst>
          </p:cNvPr>
          <p:cNvSpPr>
            <a:spLocks noGrp="1"/>
          </p:cNvSpPr>
          <p:nvPr>
            <p:ph type="title"/>
          </p:nvPr>
        </p:nvSpPr>
        <p:spPr/>
        <p:txBody>
          <a:bodyPr/>
          <a:lstStyle/>
          <a:p>
            <a:r>
              <a:rPr lang="en-US"/>
              <a:t>CPCA Advocates Budget Priorities</a:t>
            </a:r>
          </a:p>
        </p:txBody>
      </p:sp>
      <p:sp>
        <p:nvSpPr>
          <p:cNvPr id="3" name="Content Placeholder 2">
            <a:extLst>
              <a:ext uri="{FF2B5EF4-FFF2-40B4-BE49-F238E27FC236}">
                <a16:creationId xmlns:a16="http://schemas.microsoft.com/office/drawing/2014/main" id="{25491FEA-E51B-FBF6-8F7F-7B9AD0CD9DE2}"/>
              </a:ext>
            </a:extLst>
          </p:cNvPr>
          <p:cNvSpPr>
            <a:spLocks noGrp="1"/>
          </p:cNvSpPr>
          <p:nvPr>
            <p:ph idx="1"/>
          </p:nvPr>
        </p:nvSpPr>
        <p:spPr>
          <a:xfrm>
            <a:off x="626533" y="1437614"/>
            <a:ext cx="8060268" cy="4923857"/>
          </a:xfrm>
        </p:spPr>
        <p:txBody>
          <a:bodyPr>
            <a:normAutofit fontScale="77500" lnSpcReduction="20000"/>
          </a:bodyPr>
          <a:lstStyle/>
          <a:p>
            <a:pPr marL="0" indent="0">
              <a:buNone/>
            </a:pPr>
            <a:r>
              <a:rPr lang="en-US" b="1">
                <a:solidFill>
                  <a:srgbClr val="ED8B00"/>
                </a:solidFill>
              </a:rPr>
              <a:t>Restore Full-Scope Medi-Cal for Immigrant Californians &amp; PPS for UIS</a:t>
            </a:r>
            <a:endParaRPr lang="en-US">
              <a:solidFill>
                <a:schemeClr val="tx1">
                  <a:lumMod val="50000"/>
                  <a:lumOff val="50000"/>
                </a:schemeClr>
              </a:solidFill>
            </a:endParaRPr>
          </a:p>
          <a:p>
            <a:pPr marL="0" indent="0">
              <a:buNone/>
            </a:pPr>
            <a:endParaRPr lang="en-US" sz="1800">
              <a:solidFill>
                <a:schemeClr val="tx1">
                  <a:lumMod val="50000"/>
                  <a:lumOff val="50000"/>
                </a:schemeClr>
              </a:solidFill>
            </a:endParaRPr>
          </a:p>
          <a:p>
            <a:r>
              <a:rPr lang="en-US" sz="2300">
                <a:solidFill>
                  <a:schemeClr val="tx1">
                    <a:lumMod val="50000"/>
                    <a:lumOff val="50000"/>
                  </a:schemeClr>
                </a:solidFill>
              </a:rPr>
              <a:t>Roll back the cuts made in the 2025-26 State Budget Act, including the enrollment freeze, unaffordable monthly premiums, and elimination of dental benefits for undocumented enrollees, to maintain the state’s commitment to health equity. </a:t>
            </a:r>
          </a:p>
          <a:p>
            <a:r>
              <a:rPr lang="en-US" sz="2300">
                <a:solidFill>
                  <a:schemeClr val="tx1">
                    <a:lumMod val="50000"/>
                    <a:lumOff val="50000"/>
                  </a:schemeClr>
                </a:solidFill>
              </a:rPr>
              <a:t>Specifically, retain full health center payments (PPS) for services provided to patients with unsatisfactory immigration status (UIS) by community health centers and clinics, or at least delay this proposal until Jan 1, 2028.</a:t>
            </a:r>
          </a:p>
          <a:p>
            <a:pPr marL="0" indent="0">
              <a:buNone/>
            </a:pPr>
            <a:endParaRPr lang="en-US" sz="2300">
              <a:solidFill>
                <a:schemeClr val="tx1">
                  <a:lumMod val="50000"/>
                  <a:lumOff val="50000"/>
                </a:schemeClr>
              </a:solidFill>
            </a:endParaRPr>
          </a:p>
          <a:p>
            <a:pPr marL="0" indent="0">
              <a:buNone/>
            </a:pPr>
            <a:r>
              <a:rPr lang="en-US" sz="2300" b="1">
                <a:solidFill>
                  <a:srgbClr val="ED8B00"/>
                </a:solidFill>
              </a:rPr>
              <a:t>CHC ASK: </a:t>
            </a:r>
          </a:p>
          <a:p>
            <a:pPr lvl="1"/>
            <a:r>
              <a:rPr lang="en-US" sz="2300" b="1" i="1">
                <a:solidFill>
                  <a:srgbClr val="ED8B00"/>
                </a:solidFill>
                <a:cs typeface="Calibri"/>
              </a:rPr>
              <a:t>For Senate: </a:t>
            </a:r>
            <a:r>
              <a:rPr lang="en-US" sz="2300" i="1">
                <a:solidFill>
                  <a:srgbClr val="ED8B00"/>
                </a:solidFill>
                <a:cs typeface="Calibri"/>
              </a:rPr>
              <a:t>Express appreciation for proposed Jan. 1, 2028, delay.</a:t>
            </a:r>
            <a:endParaRPr lang="en-US" sz="2300" i="1">
              <a:cs typeface="Calibri"/>
            </a:endParaRPr>
          </a:p>
          <a:p>
            <a:pPr lvl="1"/>
            <a:r>
              <a:rPr lang="en-US" sz="2300" b="1" i="1">
                <a:solidFill>
                  <a:srgbClr val="ED8B00"/>
                </a:solidFill>
                <a:cs typeface="Calibri"/>
              </a:rPr>
              <a:t>For Assemblymembers:</a:t>
            </a:r>
          </a:p>
          <a:p>
            <a:pPr lvl="2"/>
            <a:r>
              <a:rPr lang="en-US" sz="2300" i="1">
                <a:solidFill>
                  <a:srgbClr val="ED8B00"/>
                </a:solidFill>
                <a:cs typeface="Calibri"/>
              </a:rPr>
              <a:t>Sign onto Legislative letter supporting PPS for UIS restoration/delay (or thank them for signing on)</a:t>
            </a:r>
          </a:p>
          <a:p>
            <a:pPr lvl="2"/>
            <a:r>
              <a:rPr lang="en-US" sz="2300" i="1">
                <a:solidFill>
                  <a:srgbClr val="ED8B00"/>
                </a:solidFill>
                <a:cs typeface="Calibri"/>
              </a:rPr>
              <a:t>Align with the Senate’s proposal to delay until Jan. 1, 2028</a:t>
            </a:r>
            <a:endParaRPr lang="en-US"/>
          </a:p>
        </p:txBody>
      </p:sp>
    </p:spTree>
    <p:extLst>
      <p:ext uri="{BB962C8B-B14F-4D97-AF65-F5344CB8AC3E}">
        <p14:creationId xmlns:p14="http://schemas.microsoft.com/office/powerpoint/2010/main" val="3493970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C0B8E-FEF2-D7B6-99F7-FE4DF16B1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42177C-DAB4-6994-72A0-3152A8A1D7BF}"/>
              </a:ext>
            </a:extLst>
          </p:cNvPr>
          <p:cNvSpPr>
            <a:spLocks noGrp="1"/>
          </p:cNvSpPr>
          <p:nvPr>
            <p:ph type="title"/>
          </p:nvPr>
        </p:nvSpPr>
        <p:spPr/>
        <p:txBody>
          <a:bodyPr/>
          <a:lstStyle/>
          <a:p>
            <a:r>
              <a:rPr lang="en-US"/>
              <a:t>CPCA Advocates Budget Priorities</a:t>
            </a:r>
          </a:p>
        </p:txBody>
      </p:sp>
      <p:sp>
        <p:nvSpPr>
          <p:cNvPr id="3" name="Content Placeholder 2">
            <a:extLst>
              <a:ext uri="{FF2B5EF4-FFF2-40B4-BE49-F238E27FC236}">
                <a16:creationId xmlns:a16="http://schemas.microsoft.com/office/drawing/2014/main" id="{D85A0A90-A58E-8663-9EB2-BCAADF311079}"/>
              </a:ext>
            </a:extLst>
          </p:cNvPr>
          <p:cNvSpPr>
            <a:spLocks noGrp="1"/>
          </p:cNvSpPr>
          <p:nvPr>
            <p:ph idx="1"/>
          </p:nvPr>
        </p:nvSpPr>
        <p:spPr>
          <a:xfrm>
            <a:off x="457200" y="1437614"/>
            <a:ext cx="8229600" cy="4319719"/>
          </a:xfrm>
        </p:spPr>
        <p:txBody>
          <a:bodyPr>
            <a:normAutofit/>
          </a:bodyPr>
          <a:lstStyle/>
          <a:p>
            <a:pPr marL="0" indent="0">
              <a:buNone/>
            </a:pPr>
            <a:r>
              <a:rPr lang="en-US" b="1">
                <a:solidFill>
                  <a:srgbClr val="ED8B00"/>
                </a:solidFill>
              </a:rPr>
              <a:t>Gender-Affirming Care (GAC)</a:t>
            </a:r>
          </a:p>
          <a:p>
            <a:pPr marL="0" indent="0">
              <a:buNone/>
            </a:pPr>
            <a:endParaRPr lang="en-US" sz="1800" b="1">
              <a:solidFill>
                <a:schemeClr val="tx1">
                  <a:lumMod val="50000"/>
                  <a:lumOff val="50000"/>
                </a:schemeClr>
              </a:solidFill>
              <a:effectLst/>
              <a:ea typeface="Aptos" panose="020B0004020202020204" pitchFamily="34" charset="0"/>
              <a:cs typeface="Arial" panose="020B0604020202020204" pitchFamily="34" charset="0"/>
            </a:endParaRPr>
          </a:p>
          <a:p>
            <a:pPr>
              <a:spcBef>
                <a:spcPts val="0"/>
              </a:spcBef>
              <a:spcAft>
                <a:spcPts val="1200"/>
              </a:spcAft>
            </a:pPr>
            <a:r>
              <a:rPr lang="en-US" sz="2000">
                <a:solidFill>
                  <a:schemeClr val="tx1">
                    <a:lumMod val="50000"/>
                    <a:lumOff val="50000"/>
                  </a:schemeClr>
                </a:solidFill>
                <a:effectLst/>
                <a:ea typeface="Aptos" panose="020B0004020202020204" pitchFamily="34" charset="0"/>
                <a:cs typeface="Arial" panose="020B0604020202020204" pitchFamily="34" charset="0"/>
              </a:rPr>
              <a:t>Support the $26M budget ask to </a:t>
            </a:r>
            <a:r>
              <a:rPr lang="en-US" sz="2000">
                <a:solidFill>
                  <a:schemeClr val="tx1">
                    <a:lumMod val="50000"/>
                    <a:lumOff val="50000"/>
                  </a:schemeClr>
                </a:solidFill>
                <a:ea typeface="Aptos" panose="020B0004020202020204" pitchFamily="34" charset="0"/>
                <a:cs typeface="Arial" panose="020B0604020202020204" pitchFamily="34" charset="0"/>
              </a:rPr>
              <a:t>s</a:t>
            </a:r>
            <a:r>
              <a:rPr lang="en-US" sz="2000">
                <a:solidFill>
                  <a:schemeClr val="tx1">
                    <a:lumMod val="50000"/>
                    <a:lumOff val="50000"/>
                  </a:schemeClr>
                </a:solidFill>
                <a:effectLst/>
                <a:ea typeface="Aptos" panose="020B0004020202020204" pitchFamily="34" charset="0"/>
                <a:cs typeface="Arial" panose="020B0604020202020204" pitchFamily="34" charset="0"/>
              </a:rPr>
              <a:t>ecure state funding to protect gender-affirming care (GAC) services for individuals under the age of 19 and those who have lost access to healthcare coverage due to federal policy changes</a:t>
            </a:r>
            <a:r>
              <a:rPr lang="en-US" sz="2000">
                <a:solidFill>
                  <a:schemeClr val="tx1">
                    <a:lumMod val="50000"/>
                    <a:lumOff val="50000"/>
                  </a:schemeClr>
                </a:solidFill>
                <a:ea typeface="Aptos" panose="020B0004020202020204" pitchFamily="34" charset="0"/>
                <a:cs typeface="Arial" panose="020B0604020202020204" pitchFamily="34" charset="0"/>
              </a:rPr>
              <a:t>. Funding will:</a:t>
            </a:r>
          </a:p>
          <a:p>
            <a:pPr marL="914400" lvl="1" indent="-457200">
              <a:spcBef>
                <a:spcPts val="0"/>
              </a:spcBef>
              <a:spcAft>
                <a:spcPts val="1200"/>
              </a:spcAft>
              <a:buFont typeface="+mj-lt"/>
              <a:buAutoNum type="arabicPeriod"/>
            </a:pPr>
            <a:r>
              <a:rPr lang="en-US" sz="2000">
                <a:solidFill>
                  <a:schemeClr val="tx1">
                    <a:lumMod val="50000"/>
                    <a:lumOff val="50000"/>
                  </a:schemeClr>
                </a:solidFill>
                <a:ea typeface="Aptos" panose="020B0004020202020204" pitchFamily="34" charset="0"/>
                <a:cs typeface="Arial" panose="020B0604020202020204" pitchFamily="34" charset="0"/>
              </a:rPr>
              <a:t>Create a state-only billing pathway under Medi-Cal for youth GAC services ($1M); and </a:t>
            </a:r>
          </a:p>
          <a:p>
            <a:pPr marL="914400" lvl="1" indent="-457200">
              <a:spcBef>
                <a:spcPts val="0"/>
              </a:spcBef>
              <a:spcAft>
                <a:spcPts val="1200"/>
              </a:spcAft>
              <a:buFont typeface="+mj-lt"/>
              <a:buAutoNum type="arabicPeriod"/>
            </a:pPr>
            <a:r>
              <a:rPr lang="en-US" sz="2000">
                <a:solidFill>
                  <a:schemeClr val="tx1">
                    <a:lumMod val="50000"/>
                    <a:lumOff val="50000"/>
                  </a:schemeClr>
                </a:solidFill>
                <a:ea typeface="Aptos" panose="020B0004020202020204" pitchFamily="34" charset="0"/>
                <a:cs typeface="Arial" panose="020B0604020202020204" pitchFamily="34" charset="0"/>
              </a:rPr>
              <a:t>B</a:t>
            </a:r>
            <a:r>
              <a:rPr lang="en-US" sz="2000">
                <a:solidFill>
                  <a:schemeClr val="tx1">
                    <a:lumMod val="50000"/>
                    <a:lumOff val="50000"/>
                  </a:schemeClr>
                </a:solidFill>
                <a:effectLst/>
                <a:ea typeface="Aptos" panose="020B0004020202020204" pitchFamily="34" charset="0"/>
                <a:cs typeface="Arial" panose="020B0604020202020204" pitchFamily="34" charset="0"/>
              </a:rPr>
              <a:t>olster the capacity of providers to scale up services for patients who have lost access to care due to hospital youth GAC clinic closures </a:t>
            </a:r>
            <a:r>
              <a:rPr lang="en-US" sz="2000">
                <a:solidFill>
                  <a:schemeClr val="tx1">
                    <a:lumMod val="50000"/>
                    <a:lumOff val="50000"/>
                  </a:schemeClr>
                </a:solidFill>
                <a:ea typeface="Aptos" panose="020B0004020202020204" pitchFamily="34" charset="0"/>
                <a:cs typeface="Arial" panose="020B0604020202020204" pitchFamily="34" charset="0"/>
              </a:rPr>
              <a:t>($25M)</a:t>
            </a:r>
            <a:endParaRPr lang="en-US" sz="2000">
              <a:solidFill>
                <a:schemeClr val="tx1">
                  <a:lumMod val="50000"/>
                  <a:lumOff val="50000"/>
                </a:schemeClr>
              </a:solidFill>
              <a:effectLst/>
              <a:ea typeface="Aptos" panose="020B0004020202020204" pitchFamily="34" charset="0"/>
              <a:cs typeface="Arial" panose="020B0604020202020204" pitchFamily="34" charset="0"/>
            </a:endParaRPr>
          </a:p>
          <a:p>
            <a:pPr marL="0" indent="0">
              <a:buNone/>
            </a:pPr>
            <a:endParaRPr lang="en-US" sz="1800" b="1">
              <a:solidFill>
                <a:schemeClr val="tx1">
                  <a:lumMod val="50000"/>
                  <a:lumOff val="50000"/>
                </a:schemeClr>
              </a:solidFill>
              <a:effectLst/>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08109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4FFE1-EAF3-1BD3-6806-FA99659B4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1D903-A190-FDAF-1ED1-6EC846DC1F43}"/>
              </a:ext>
            </a:extLst>
          </p:cNvPr>
          <p:cNvSpPr>
            <a:spLocks noGrp="1"/>
          </p:cNvSpPr>
          <p:nvPr>
            <p:ph type="title"/>
          </p:nvPr>
        </p:nvSpPr>
        <p:spPr/>
        <p:txBody>
          <a:bodyPr/>
          <a:lstStyle/>
          <a:p>
            <a:r>
              <a:rPr lang="en-US"/>
              <a:t>CPCA Advocates Budget Priorities</a:t>
            </a:r>
          </a:p>
        </p:txBody>
      </p:sp>
      <p:sp>
        <p:nvSpPr>
          <p:cNvPr id="3" name="Content Placeholder 2">
            <a:extLst>
              <a:ext uri="{FF2B5EF4-FFF2-40B4-BE49-F238E27FC236}">
                <a16:creationId xmlns:a16="http://schemas.microsoft.com/office/drawing/2014/main" id="{0DDAB930-8B74-10FA-CEF8-53967F7B1D04}"/>
              </a:ext>
            </a:extLst>
          </p:cNvPr>
          <p:cNvSpPr>
            <a:spLocks noGrp="1"/>
          </p:cNvSpPr>
          <p:nvPr>
            <p:ph idx="1"/>
          </p:nvPr>
        </p:nvSpPr>
        <p:spPr>
          <a:xfrm>
            <a:off x="457200" y="1437614"/>
            <a:ext cx="8229600" cy="4392226"/>
          </a:xfrm>
        </p:spPr>
        <p:txBody>
          <a:bodyPr>
            <a:normAutofit/>
          </a:bodyPr>
          <a:lstStyle/>
          <a:p>
            <a:pPr marL="0" indent="0">
              <a:buNone/>
            </a:pPr>
            <a:r>
              <a:rPr lang="en-US" b="1">
                <a:solidFill>
                  <a:srgbClr val="ED8B00"/>
                </a:solidFill>
              </a:rPr>
              <a:t>Health Enrollment Navigator Funding </a:t>
            </a:r>
          </a:p>
          <a:p>
            <a:pPr marL="0" indent="0">
              <a:buNone/>
            </a:pPr>
            <a:endParaRPr lang="en-US" sz="1200" b="1">
              <a:solidFill>
                <a:srgbClr val="ED8B00"/>
              </a:solidFill>
            </a:endParaRPr>
          </a:p>
          <a:p>
            <a:pPr>
              <a:spcBef>
                <a:spcPts val="0"/>
              </a:spcBef>
              <a:spcAft>
                <a:spcPts val="1200"/>
              </a:spcAft>
            </a:pPr>
            <a:r>
              <a:rPr lang="en-US" sz="2000">
                <a:solidFill>
                  <a:schemeClr val="tx1">
                    <a:lumMod val="50000"/>
                    <a:lumOff val="50000"/>
                  </a:schemeClr>
                </a:solidFill>
              </a:rPr>
              <a:t>Dedicate state funding to expand a pool of public/private funding to restore funding for the Health Enrollment Navigators Project to support Medi-Cal outreach, enrollment, and renewal efforts given new and significant changes to the Medi-Cal Program.</a:t>
            </a:r>
            <a:endParaRPr lang="en-US" sz="2000" i="1">
              <a:solidFill>
                <a:schemeClr val="tx1">
                  <a:lumMod val="50000"/>
                  <a:lumOff val="50000"/>
                </a:schemeClr>
              </a:solidFill>
            </a:endParaRPr>
          </a:p>
          <a:p>
            <a:pPr lvl="1">
              <a:spcBef>
                <a:spcPts val="0"/>
              </a:spcBef>
              <a:spcAft>
                <a:spcPts val="1200"/>
              </a:spcAft>
            </a:pPr>
            <a:r>
              <a:rPr lang="en-US" sz="2000">
                <a:solidFill>
                  <a:schemeClr val="tx1">
                    <a:lumMod val="50000"/>
                    <a:lumOff val="50000"/>
                  </a:schemeClr>
                </a:solidFill>
              </a:rPr>
              <a:t>Currently $500K has been dedicated by the Centene Foundation ($1M with federal match)</a:t>
            </a:r>
          </a:p>
          <a:p>
            <a:pPr lvl="1">
              <a:spcBef>
                <a:spcPts val="0"/>
              </a:spcBef>
              <a:spcAft>
                <a:spcPts val="1200"/>
              </a:spcAft>
            </a:pPr>
            <a:r>
              <a:rPr lang="en-US" sz="2000">
                <a:solidFill>
                  <a:schemeClr val="tx1">
                    <a:lumMod val="50000"/>
                    <a:lumOff val="50000"/>
                  </a:schemeClr>
                </a:solidFill>
              </a:rPr>
              <a:t>No state funding is </a:t>
            </a:r>
            <a:r>
              <a:rPr lang="en-US" sz="2000" i="1">
                <a:solidFill>
                  <a:schemeClr val="tx1">
                    <a:lumMod val="50000"/>
                    <a:lumOff val="50000"/>
                  </a:schemeClr>
                </a:solidFill>
              </a:rPr>
              <a:t>currently</a:t>
            </a:r>
            <a:r>
              <a:rPr lang="en-US" sz="2000">
                <a:solidFill>
                  <a:schemeClr val="tx1">
                    <a:lumMod val="50000"/>
                    <a:lumOff val="50000"/>
                  </a:schemeClr>
                </a:solidFill>
              </a:rPr>
              <a:t> dedicated to Health Enrollment Navigators in the upcoming fiscal year </a:t>
            </a:r>
          </a:p>
        </p:txBody>
      </p:sp>
    </p:spTree>
    <p:extLst>
      <p:ext uri="{BB962C8B-B14F-4D97-AF65-F5344CB8AC3E}">
        <p14:creationId xmlns:p14="http://schemas.microsoft.com/office/powerpoint/2010/main" val="1682035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5820-D123-39C1-1EB1-B0894600555A}"/>
              </a:ext>
            </a:extLst>
          </p:cNvPr>
          <p:cNvSpPr>
            <a:spLocks noGrp="1"/>
          </p:cNvSpPr>
          <p:nvPr>
            <p:ph type="title"/>
          </p:nvPr>
        </p:nvSpPr>
        <p:spPr/>
        <p:txBody>
          <a:bodyPr/>
          <a:lstStyle/>
          <a:p>
            <a:r>
              <a:rPr lang="en-US"/>
              <a:t>Materials Available </a:t>
            </a:r>
          </a:p>
        </p:txBody>
      </p:sp>
      <p:sp>
        <p:nvSpPr>
          <p:cNvPr id="3" name="Content Placeholder 2">
            <a:extLst>
              <a:ext uri="{FF2B5EF4-FFF2-40B4-BE49-F238E27FC236}">
                <a16:creationId xmlns:a16="http://schemas.microsoft.com/office/drawing/2014/main" id="{CF5A3D84-86ED-F4B1-34D1-53C81ABF7C26}"/>
              </a:ext>
            </a:extLst>
          </p:cNvPr>
          <p:cNvSpPr>
            <a:spLocks noGrp="1"/>
          </p:cNvSpPr>
          <p:nvPr>
            <p:ph idx="1"/>
          </p:nvPr>
        </p:nvSpPr>
        <p:spPr/>
        <p:txBody>
          <a:bodyPr>
            <a:normAutofit/>
          </a:bodyPr>
          <a:lstStyle/>
          <a:p>
            <a:r>
              <a:rPr lang="en-US">
                <a:solidFill>
                  <a:schemeClr val="tx1">
                    <a:lumMod val="50000"/>
                    <a:lumOff val="50000"/>
                  </a:schemeClr>
                </a:solidFill>
              </a:rPr>
              <a:t>Fact Sheets &amp; Talking Points</a:t>
            </a:r>
          </a:p>
          <a:p>
            <a:pPr lvl="1"/>
            <a:r>
              <a:rPr lang="en-US">
                <a:solidFill>
                  <a:schemeClr val="tx1">
                    <a:lumMod val="50000"/>
                    <a:lumOff val="50000"/>
                  </a:schemeClr>
                </a:solidFill>
              </a:rPr>
              <a:t>State Budget Priorities</a:t>
            </a:r>
          </a:p>
          <a:p>
            <a:pPr lvl="1"/>
            <a:r>
              <a:rPr lang="en-US">
                <a:solidFill>
                  <a:schemeClr val="tx1">
                    <a:lumMod val="50000"/>
                    <a:lumOff val="50000"/>
                  </a:schemeClr>
                </a:solidFill>
              </a:rPr>
              <a:t>AB 1768</a:t>
            </a:r>
          </a:p>
          <a:p>
            <a:pPr lvl="1"/>
            <a:r>
              <a:rPr lang="en-US">
                <a:solidFill>
                  <a:schemeClr val="tx1">
                    <a:lumMod val="50000"/>
                    <a:lumOff val="50000"/>
                  </a:schemeClr>
                </a:solidFill>
              </a:rPr>
              <a:t>AB 2386</a:t>
            </a:r>
          </a:p>
          <a:p>
            <a:pPr lvl="1"/>
            <a:r>
              <a:rPr lang="en-US">
                <a:solidFill>
                  <a:schemeClr val="tx1">
                    <a:lumMod val="50000"/>
                    <a:lumOff val="50000"/>
                  </a:schemeClr>
                </a:solidFill>
              </a:rPr>
              <a:t>SB 1179</a:t>
            </a:r>
          </a:p>
          <a:p>
            <a:pPr lvl="1"/>
            <a:r>
              <a:rPr lang="en-US">
                <a:solidFill>
                  <a:schemeClr val="tx1">
                    <a:lumMod val="50000"/>
                    <a:lumOff val="50000"/>
                  </a:schemeClr>
                </a:solidFill>
              </a:rPr>
              <a:t>Comprehensive Talking Points</a:t>
            </a:r>
          </a:p>
          <a:p>
            <a:r>
              <a:rPr lang="en-US">
                <a:solidFill>
                  <a:schemeClr val="tx1">
                    <a:lumMod val="50000"/>
                    <a:lumOff val="50000"/>
                  </a:schemeClr>
                </a:solidFill>
              </a:rPr>
              <a:t>2025 CHC State Profile</a:t>
            </a:r>
          </a:p>
        </p:txBody>
      </p:sp>
    </p:spTree>
    <p:extLst>
      <p:ext uri="{BB962C8B-B14F-4D97-AF65-F5344CB8AC3E}">
        <p14:creationId xmlns:p14="http://schemas.microsoft.com/office/powerpoint/2010/main" val="90857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38B6-BE85-D47B-E950-8B47E5252D9A}"/>
              </a:ext>
            </a:extLst>
          </p:cNvPr>
          <p:cNvSpPr>
            <a:spLocks noGrp="1"/>
          </p:cNvSpPr>
          <p:nvPr>
            <p:ph type="ctrTitle"/>
          </p:nvPr>
        </p:nvSpPr>
        <p:spPr>
          <a:xfrm>
            <a:off x="685800" y="1675552"/>
            <a:ext cx="7772400" cy="3506895"/>
          </a:xfrm>
        </p:spPr>
        <p:txBody>
          <a:bodyPr>
            <a:noAutofit/>
          </a:bodyPr>
          <a:lstStyle/>
          <a:p>
            <a:r>
              <a:rPr lang="en-US" sz="6000"/>
              <a:t>Best Practices, Advocacy &amp; Social Media</a:t>
            </a:r>
          </a:p>
        </p:txBody>
      </p:sp>
    </p:spTree>
    <p:extLst>
      <p:ext uri="{BB962C8B-B14F-4D97-AF65-F5344CB8AC3E}">
        <p14:creationId xmlns:p14="http://schemas.microsoft.com/office/powerpoint/2010/main" val="209736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A34E-F009-43D8-A9EC-7E5011DFE590}"/>
              </a:ext>
            </a:extLst>
          </p:cNvPr>
          <p:cNvSpPr>
            <a:spLocks noGrp="1"/>
          </p:cNvSpPr>
          <p:nvPr>
            <p:ph type="title"/>
          </p:nvPr>
        </p:nvSpPr>
        <p:spPr/>
        <p:txBody>
          <a:bodyPr/>
          <a:lstStyle/>
          <a:p>
            <a:r>
              <a:rPr lang="en-US"/>
              <a:t>Engaging Elected Officials</a:t>
            </a:r>
          </a:p>
        </p:txBody>
      </p:sp>
      <p:sp>
        <p:nvSpPr>
          <p:cNvPr id="3" name="Content Placeholder 2">
            <a:extLst>
              <a:ext uri="{FF2B5EF4-FFF2-40B4-BE49-F238E27FC236}">
                <a16:creationId xmlns:a16="http://schemas.microsoft.com/office/drawing/2014/main" id="{4C93F4D4-F0CF-D694-C8BF-9CFC33F597C9}"/>
              </a:ext>
            </a:extLst>
          </p:cNvPr>
          <p:cNvSpPr>
            <a:spLocks noGrp="1"/>
          </p:cNvSpPr>
          <p:nvPr>
            <p:ph idx="1"/>
          </p:nvPr>
        </p:nvSpPr>
        <p:spPr>
          <a:xfrm>
            <a:off x="457200" y="1553023"/>
            <a:ext cx="8564026" cy="4552024"/>
          </a:xfrm>
        </p:spPr>
        <p:txBody>
          <a:bodyPr>
            <a:normAutofit fontScale="70000" lnSpcReduction="20000"/>
          </a:bodyPr>
          <a:lstStyle/>
          <a:p>
            <a:r>
              <a:rPr lang="en-US"/>
              <a:t>Get to Know Your Legislators </a:t>
            </a:r>
          </a:p>
          <a:p>
            <a:pPr lvl="1"/>
            <a:r>
              <a:rPr lang="en-US"/>
              <a:t>Review their biography</a:t>
            </a:r>
            <a:endParaRPr lang="en-US">
              <a:cs typeface="Calibri"/>
            </a:endParaRPr>
          </a:p>
          <a:p>
            <a:pPr lvl="1"/>
            <a:r>
              <a:rPr lang="en-US"/>
              <a:t>Understand their priorities and what committees they’re on</a:t>
            </a:r>
            <a:endParaRPr lang="en-US">
              <a:cs typeface="Calibri"/>
            </a:endParaRPr>
          </a:p>
          <a:p>
            <a:pPr lvl="1"/>
            <a:r>
              <a:rPr lang="en-US">
                <a:cs typeface="Calibri"/>
              </a:rPr>
              <a:t>Review social media accounts</a:t>
            </a:r>
          </a:p>
          <a:p>
            <a:pPr lvl="1"/>
            <a:endParaRPr lang="en-US"/>
          </a:p>
          <a:p>
            <a:r>
              <a:rPr lang="en-US"/>
              <a:t>Meetings</a:t>
            </a:r>
            <a:endParaRPr lang="en-US">
              <a:cs typeface="Calibri"/>
            </a:endParaRPr>
          </a:p>
          <a:p>
            <a:pPr lvl="1"/>
            <a:r>
              <a:rPr lang="en-US">
                <a:cs typeface="Calibri"/>
              </a:rPr>
              <a:t>Coordinate a meeting place and time with your group </a:t>
            </a:r>
          </a:p>
          <a:p>
            <a:pPr lvl="1"/>
            <a:r>
              <a:rPr lang="en-US">
                <a:cs typeface="Calibri"/>
              </a:rPr>
              <a:t>Designate a meeting "facilitator" </a:t>
            </a:r>
          </a:p>
          <a:p>
            <a:pPr lvl="1"/>
            <a:r>
              <a:rPr lang="en-US" b="1">
                <a:solidFill>
                  <a:srgbClr val="005EB8"/>
                </a:solidFill>
                <a:cs typeface="Calibri"/>
              </a:rPr>
              <a:t>Tell your community health center story </a:t>
            </a:r>
          </a:p>
          <a:p>
            <a:pPr lvl="1"/>
            <a:r>
              <a:rPr lang="en-US">
                <a:cs typeface="Calibri"/>
              </a:rPr>
              <a:t>Elevate patient stories </a:t>
            </a:r>
          </a:p>
          <a:p>
            <a:pPr lvl="1"/>
            <a:r>
              <a:rPr lang="en-US">
                <a:cs typeface="Calibri"/>
              </a:rPr>
              <a:t>Show your passion </a:t>
            </a:r>
          </a:p>
          <a:p>
            <a:pPr lvl="1"/>
            <a:r>
              <a:rPr lang="en-US" b="1">
                <a:solidFill>
                  <a:srgbClr val="005EB8"/>
                </a:solidFill>
              </a:rPr>
              <a:t>MAKE THE ASK!</a:t>
            </a:r>
          </a:p>
          <a:p>
            <a:pPr lvl="1"/>
            <a:r>
              <a:rPr lang="en-US"/>
              <a:t>Follow-up with digital informative &amp; identifying information</a:t>
            </a:r>
            <a:endParaRPr lang="en-US">
              <a:cs typeface="Calibri"/>
            </a:endParaRPr>
          </a:p>
          <a:p>
            <a:pPr lvl="1"/>
            <a:r>
              <a:rPr lang="en-US">
                <a:cs typeface="Calibri"/>
              </a:rPr>
              <a:t>Thank legislator/staff and post on social media if you take photo </a:t>
            </a:r>
          </a:p>
          <a:p>
            <a:pPr lvl="1"/>
            <a:endParaRPr lang="en-US"/>
          </a:p>
          <a:p>
            <a:pPr lvl="1"/>
            <a:endParaRPr lang="en-US">
              <a:cs typeface="Calibri"/>
            </a:endParaRPr>
          </a:p>
          <a:p>
            <a:endParaRPr lang="en-US"/>
          </a:p>
        </p:txBody>
      </p:sp>
    </p:spTree>
    <p:extLst>
      <p:ext uri="{BB962C8B-B14F-4D97-AF65-F5344CB8AC3E}">
        <p14:creationId xmlns:p14="http://schemas.microsoft.com/office/powerpoint/2010/main" val="2211564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1365-C227-C409-7A12-28A79E403A72}"/>
              </a:ext>
            </a:extLst>
          </p:cNvPr>
          <p:cNvSpPr>
            <a:spLocks noGrp="1"/>
          </p:cNvSpPr>
          <p:nvPr>
            <p:ph type="title"/>
          </p:nvPr>
        </p:nvSpPr>
        <p:spPr/>
        <p:txBody>
          <a:bodyPr/>
          <a:lstStyle/>
          <a:p>
            <a:r>
              <a:rPr lang="en-US"/>
              <a:t>Social Media Best Practices</a:t>
            </a:r>
          </a:p>
        </p:txBody>
      </p:sp>
      <p:sp>
        <p:nvSpPr>
          <p:cNvPr id="3" name="Content Placeholder 2">
            <a:extLst>
              <a:ext uri="{FF2B5EF4-FFF2-40B4-BE49-F238E27FC236}">
                <a16:creationId xmlns:a16="http://schemas.microsoft.com/office/drawing/2014/main" id="{819F4D58-E366-A2EF-5BA3-BAD05372EE65}"/>
              </a:ext>
            </a:extLst>
          </p:cNvPr>
          <p:cNvSpPr>
            <a:spLocks noGrp="1"/>
          </p:cNvSpPr>
          <p:nvPr>
            <p:ph idx="1"/>
          </p:nvPr>
        </p:nvSpPr>
        <p:spPr/>
        <p:txBody>
          <a:bodyPr>
            <a:normAutofit/>
          </a:bodyPr>
          <a:lstStyle/>
          <a:p>
            <a:pPr>
              <a:spcBef>
                <a:spcPts val="1200"/>
              </a:spcBef>
            </a:pPr>
            <a:r>
              <a:rPr lang="en-US" sz="2400"/>
              <a:t>Post on the appropriate social media platforms! </a:t>
            </a:r>
          </a:p>
          <a:p>
            <a:pPr>
              <a:spcBef>
                <a:spcPts val="1200"/>
              </a:spcBef>
            </a:pPr>
            <a:r>
              <a:rPr lang="en-US" sz="2400"/>
              <a:t>Bring awareness to DAC and CHC legislative priorities </a:t>
            </a:r>
          </a:p>
          <a:p>
            <a:pPr>
              <a:spcBef>
                <a:spcPts val="1200"/>
              </a:spcBef>
            </a:pPr>
            <a:r>
              <a:rPr lang="en-US" sz="2400"/>
              <a:t>Use hashtags: #DAC2026 #ValueCHCs #CHCAdvocacy </a:t>
            </a:r>
          </a:p>
          <a:p>
            <a:pPr>
              <a:spcBef>
                <a:spcPts val="1200"/>
              </a:spcBef>
            </a:pPr>
            <a:r>
              <a:rPr lang="en-US" sz="2400"/>
              <a:t>Tag </a:t>
            </a:r>
            <a:r>
              <a:rPr lang="en-US" sz="2400" b="1"/>
              <a:t>@CPCAAdvocates</a:t>
            </a:r>
            <a:endParaRPr lang="en-US" sz="2400"/>
          </a:p>
          <a:p>
            <a:pPr>
              <a:spcBef>
                <a:spcPts val="1200"/>
              </a:spcBef>
            </a:pPr>
            <a:r>
              <a:rPr lang="en-US" sz="2400"/>
              <a:t>Tag your legislators  </a:t>
            </a:r>
          </a:p>
          <a:p>
            <a:pPr lvl="1">
              <a:spcBef>
                <a:spcPts val="1200"/>
              </a:spcBef>
            </a:pPr>
            <a:r>
              <a:rPr lang="en-US" sz="2000"/>
              <a:t>Their handles might vary on different platforms!</a:t>
            </a:r>
          </a:p>
          <a:p>
            <a:pPr lvl="1">
              <a:spcBef>
                <a:spcPts val="1200"/>
              </a:spcBef>
            </a:pPr>
            <a:r>
              <a:rPr lang="en-US" sz="2000"/>
              <a:t>Use our </a:t>
            </a:r>
            <a:r>
              <a:rPr lang="en-US" sz="2000" b="1"/>
              <a:t>Social Media Directory </a:t>
            </a:r>
            <a:r>
              <a:rPr lang="en-US" sz="2000"/>
              <a:t>that can be found on the CPCA Advocates website! </a:t>
            </a:r>
          </a:p>
          <a:p>
            <a:pPr marL="0" indent="0">
              <a:buNone/>
            </a:pPr>
            <a:endParaRPr lang="en-US" sz="2400"/>
          </a:p>
        </p:txBody>
      </p:sp>
    </p:spTree>
    <p:extLst>
      <p:ext uri="{BB962C8B-B14F-4D97-AF65-F5344CB8AC3E}">
        <p14:creationId xmlns:p14="http://schemas.microsoft.com/office/powerpoint/2010/main" val="3446409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CFB8-DFB1-1F84-FEAD-B84598C276B8}"/>
              </a:ext>
            </a:extLst>
          </p:cNvPr>
          <p:cNvSpPr>
            <a:spLocks noGrp="1"/>
          </p:cNvSpPr>
          <p:nvPr>
            <p:ph type="title"/>
          </p:nvPr>
        </p:nvSpPr>
        <p:spPr/>
        <p:txBody>
          <a:bodyPr/>
          <a:lstStyle/>
          <a:p>
            <a:r>
              <a:rPr lang="en-US"/>
              <a:t>Photo Opportunities</a:t>
            </a:r>
          </a:p>
        </p:txBody>
      </p:sp>
      <p:sp>
        <p:nvSpPr>
          <p:cNvPr id="3" name="Content Placeholder 2">
            <a:extLst>
              <a:ext uri="{FF2B5EF4-FFF2-40B4-BE49-F238E27FC236}">
                <a16:creationId xmlns:a16="http://schemas.microsoft.com/office/drawing/2014/main" id="{5730A36A-E409-2637-F7F5-CA83ADA35E75}"/>
              </a:ext>
            </a:extLst>
          </p:cNvPr>
          <p:cNvSpPr>
            <a:spLocks noGrp="1"/>
          </p:cNvSpPr>
          <p:nvPr>
            <p:ph idx="1"/>
          </p:nvPr>
        </p:nvSpPr>
        <p:spPr>
          <a:xfrm>
            <a:off x="541867" y="1278468"/>
            <a:ext cx="8144933" cy="4605865"/>
          </a:xfrm>
        </p:spPr>
        <p:txBody>
          <a:bodyPr>
            <a:noAutofit/>
          </a:bodyPr>
          <a:lstStyle/>
          <a:p>
            <a:pPr lvl="1" indent="0">
              <a:lnSpc>
                <a:spcPct val="150000"/>
              </a:lnSpc>
              <a:spcBef>
                <a:spcPts val="0"/>
              </a:spcBef>
              <a:buNone/>
            </a:pPr>
            <a:r>
              <a:rPr lang="en-US" sz="1400" b="1">
                <a:ea typeface="Calibri" panose="020F0502020204030204" pitchFamily="34" charset="0"/>
                <a:cs typeface="Calibri Light"/>
              </a:rPr>
              <a:t>Highlight your work by taking photos and sharing them throughout the day! </a:t>
            </a:r>
          </a:p>
          <a:p>
            <a:pPr lvl="1" indent="0">
              <a:lnSpc>
                <a:spcPct val="150000"/>
              </a:lnSpc>
              <a:spcBef>
                <a:spcPts val="0"/>
              </a:spcBef>
              <a:buNone/>
            </a:pPr>
            <a:endParaRPr lang="en-US" sz="1200" b="1">
              <a:ea typeface="Calibri" panose="020F0502020204030204" pitchFamily="34" charset="0"/>
              <a:cs typeface="Calibri Light"/>
            </a:endParaRPr>
          </a:p>
          <a:p>
            <a:pPr marL="1085850" lvl="1" indent="-342900">
              <a:lnSpc>
                <a:spcPct val="150000"/>
              </a:lnSpc>
              <a:spcBef>
                <a:spcPts val="0"/>
              </a:spcBef>
              <a:buAutoNum type="arabicParenR"/>
            </a:pPr>
            <a:r>
              <a:rPr lang="en-US" sz="1200" b="1">
                <a:ea typeface="Calibri" panose="020F0502020204030204" pitchFamily="34" charset="0"/>
                <a:cs typeface="Calibri Light"/>
              </a:rPr>
              <a:t>State Capitol: </a:t>
            </a:r>
            <a:r>
              <a:rPr lang="en-US" sz="1200">
                <a:ea typeface="Calibri" panose="020F0502020204030204" pitchFamily="34" charset="0"/>
                <a:cs typeface="Calibri Light"/>
              </a:rPr>
              <a:t>Take a photo or selfie in front of the California State Capitol. </a:t>
            </a:r>
          </a:p>
          <a:p>
            <a:pPr marL="1085850" lvl="1" indent="-342900">
              <a:lnSpc>
                <a:spcPct val="150000"/>
              </a:lnSpc>
              <a:spcBef>
                <a:spcPts val="0"/>
              </a:spcBef>
              <a:buAutoNum type="arabicParenR"/>
            </a:pPr>
            <a:r>
              <a:rPr lang="en-US" sz="1200" b="1">
                <a:ea typeface="Calibri" panose="020F0502020204030204" pitchFamily="34" charset="0"/>
                <a:cs typeface="Calibri Light"/>
              </a:rPr>
              <a:t>Swing Space: </a:t>
            </a:r>
            <a:r>
              <a:rPr lang="en-US" sz="1200">
                <a:ea typeface="Calibri" panose="020F0502020204030204" pitchFamily="34" charset="0"/>
                <a:cs typeface="Calibri Light"/>
              </a:rPr>
              <a:t>Take a photo or selfie in the Swing Space. </a:t>
            </a:r>
          </a:p>
          <a:p>
            <a:pPr marL="1085850" lvl="1" indent="-342900">
              <a:lnSpc>
                <a:spcPct val="150000"/>
              </a:lnSpc>
              <a:spcBef>
                <a:spcPts val="0"/>
              </a:spcBef>
              <a:buAutoNum type="arabicParenR"/>
            </a:pPr>
            <a:r>
              <a:rPr lang="en-US" sz="1200" b="1">
                <a:ea typeface="Calibri" panose="020F0502020204030204" pitchFamily="34" charset="0"/>
                <a:cs typeface="Calibri Light"/>
              </a:rPr>
              <a:t>Legislative Office: </a:t>
            </a:r>
            <a:r>
              <a:rPr lang="en-US" sz="1200">
                <a:ea typeface="Calibri" panose="020F0502020204030204" pitchFamily="34" charset="0"/>
                <a:cs typeface="Calibri Light"/>
              </a:rPr>
              <a:t>Take a photo or selfie in front of your legislator’s office. </a:t>
            </a:r>
          </a:p>
          <a:p>
            <a:pPr marL="1085850" lvl="1" indent="-342900">
              <a:lnSpc>
                <a:spcPct val="150000"/>
              </a:lnSpc>
              <a:spcBef>
                <a:spcPts val="0"/>
              </a:spcBef>
              <a:buAutoNum type="arabicParenR"/>
            </a:pPr>
            <a:r>
              <a:rPr lang="en-US" sz="1200" b="1">
                <a:ea typeface="Calibri" panose="020F0502020204030204" pitchFamily="34" charset="0"/>
                <a:cs typeface="Calibri Light"/>
              </a:rPr>
              <a:t>Legislative Visit: </a:t>
            </a:r>
            <a:r>
              <a:rPr lang="en-US" sz="1200">
                <a:ea typeface="Calibri" panose="020F0502020204030204" pitchFamily="34" charset="0"/>
                <a:cs typeface="Calibri Light"/>
              </a:rPr>
              <a:t>If your legislator or staffer agrees, take a photo at the end of your meeting. </a:t>
            </a:r>
          </a:p>
          <a:p>
            <a:pPr marL="1085850" lvl="1" indent="-342900">
              <a:lnSpc>
                <a:spcPct val="150000"/>
              </a:lnSpc>
              <a:spcBef>
                <a:spcPts val="0"/>
              </a:spcBef>
              <a:buAutoNum type="arabicParenR"/>
            </a:pPr>
            <a:r>
              <a:rPr lang="en-US" sz="1200" b="1">
                <a:ea typeface="Calibri" panose="020F0502020204030204" pitchFamily="34" charset="0"/>
                <a:cs typeface="Calibri Light"/>
              </a:rPr>
              <a:t>Colleagues/Team: </a:t>
            </a:r>
            <a:r>
              <a:rPr lang="en-US" sz="1200">
                <a:ea typeface="Calibri" panose="020F0502020204030204" pitchFamily="34" charset="0"/>
                <a:cs typeface="Calibri Light"/>
              </a:rPr>
              <a:t>Take a photo or selfie with your colleagues and lobby team. </a:t>
            </a:r>
          </a:p>
          <a:p>
            <a:pPr marL="1085850" lvl="1" indent="-342900">
              <a:lnSpc>
                <a:spcPct val="150000"/>
              </a:lnSpc>
              <a:spcBef>
                <a:spcPts val="0"/>
              </a:spcBef>
              <a:buAutoNum type="arabicParenR"/>
            </a:pPr>
            <a:r>
              <a:rPr lang="en-US" sz="1200" b="1">
                <a:ea typeface="Calibri" panose="020F0502020204030204" pitchFamily="34" charset="0"/>
                <a:cs typeface="Calibri Light"/>
              </a:rPr>
              <a:t>RAC/Consortia: </a:t>
            </a:r>
            <a:r>
              <a:rPr lang="en-US" sz="1200">
                <a:ea typeface="Calibri" panose="020F0502020204030204" pitchFamily="34" charset="0"/>
                <a:cs typeface="Calibri Light"/>
              </a:rPr>
              <a:t>Take a photo or selfie with your consortia members. </a:t>
            </a:r>
          </a:p>
          <a:p>
            <a:pPr marL="1085850" lvl="1" indent="-342900">
              <a:lnSpc>
                <a:spcPct val="150000"/>
              </a:lnSpc>
              <a:spcBef>
                <a:spcPts val="0"/>
              </a:spcBef>
              <a:buAutoNum type="arabicParenR"/>
            </a:pPr>
            <a:r>
              <a:rPr lang="en-US" sz="1200" b="1">
                <a:ea typeface="Calibri" panose="020F0502020204030204" pitchFamily="34" charset="0"/>
                <a:cs typeface="Calibri Light"/>
              </a:rPr>
              <a:t>CPCA Staff: </a:t>
            </a:r>
            <a:r>
              <a:rPr lang="en-US" sz="1200">
                <a:ea typeface="Calibri" panose="020F0502020204030204" pitchFamily="34" charset="0"/>
                <a:cs typeface="Calibri Light"/>
              </a:rPr>
              <a:t>Take a photo or selfie with a CPCA staff member. </a:t>
            </a:r>
          </a:p>
          <a:p>
            <a:pPr marL="1085850" lvl="1" indent="-342900">
              <a:lnSpc>
                <a:spcPct val="150000"/>
              </a:lnSpc>
              <a:spcBef>
                <a:spcPts val="0"/>
              </a:spcBef>
              <a:buAutoNum type="arabicParenR"/>
            </a:pPr>
            <a:r>
              <a:rPr lang="en-US" sz="1200" b="1">
                <a:ea typeface="Calibri" panose="020F0502020204030204" pitchFamily="34" charset="0"/>
                <a:cs typeface="Calibri Light"/>
              </a:rPr>
              <a:t>CPCA CEO: </a:t>
            </a:r>
            <a:r>
              <a:rPr lang="en-US" sz="1200">
                <a:ea typeface="Calibri" panose="020F0502020204030204" pitchFamily="34" charset="0"/>
                <a:cs typeface="Calibri Light"/>
              </a:rPr>
              <a:t>Find and take a photo or selfie with CPCA’s CEO Francisco J. Silva, Esq.</a:t>
            </a:r>
          </a:p>
          <a:p>
            <a:pPr marL="1085850" lvl="1" indent="-342900">
              <a:lnSpc>
                <a:spcPct val="150000"/>
              </a:lnSpc>
              <a:spcBef>
                <a:spcPts val="0"/>
              </a:spcBef>
              <a:buAutoNum type="arabicParenR"/>
            </a:pPr>
            <a:r>
              <a:rPr lang="en-US" sz="1200" b="1">
                <a:ea typeface="Calibri" panose="020F0502020204030204" pitchFamily="34" charset="0"/>
                <a:cs typeface="Calibri Light"/>
              </a:rPr>
              <a:t>Educational Session: </a:t>
            </a:r>
            <a:r>
              <a:rPr lang="en-US" sz="1200">
                <a:ea typeface="Calibri" panose="020F0502020204030204" pitchFamily="34" charset="0"/>
                <a:cs typeface="Calibri Light"/>
              </a:rPr>
              <a:t>Take a photo or selfie of you attending the educational sessions. </a:t>
            </a:r>
          </a:p>
          <a:p>
            <a:pPr marL="1085850" lvl="1" indent="-342900">
              <a:lnSpc>
                <a:spcPct val="150000"/>
              </a:lnSpc>
              <a:spcBef>
                <a:spcPts val="0"/>
              </a:spcBef>
              <a:buAutoNum type="arabicParenR"/>
            </a:pPr>
            <a:r>
              <a:rPr lang="en-US" sz="1200" b="1">
                <a:ea typeface="Calibri" panose="020F0502020204030204" pitchFamily="34" charset="0"/>
                <a:cs typeface="Calibri Light"/>
              </a:rPr>
              <a:t>Lunch Program: </a:t>
            </a:r>
            <a:r>
              <a:rPr lang="en-US" sz="1200">
                <a:ea typeface="Calibri" panose="020F0502020204030204" pitchFamily="34" charset="0"/>
                <a:cs typeface="Calibri Light"/>
              </a:rPr>
              <a:t>Take a photo or selfie during the Lunch Program. </a:t>
            </a:r>
          </a:p>
          <a:p>
            <a:pPr marL="1085850" lvl="1" indent="-342900">
              <a:lnSpc>
                <a:spcPct val="150000"/>
              </a:lnSpc>
              <a:spcBef>
                <a:spcPts val="0"/>
              </a:spcBef>
              <a:buAutoNum type="arabicParenR"/>
            </a:pPr>
            <a:r>
              <a:rPr lang="en-US" sz="1200" b="1">
                <a:ea typeface="Calibri" panose="020F0502020204030204" pitchFamily="34" charset="0"/>
                <a:cs typeface="Calibri Light"/>
              </a:rPr>
              <a:t>Legislative Reception: </a:t>
            </a:r>
            <a:r>
              <a:rPr lang="en-US" sz="1200">
                <a:ea typeface="Calibri" panose="020F0502020204030204" pitchFamily="34" charset="0"/>
                <a:cs typeface="Calibri Light"/>
              </a:rPr>
              <a:t>Take a photo or selfie while at The Mix for the Legislative Reception</a:t>
            </a:r>
          </a:p>
          <a:p>
            <a:pPr marL="400050" lvl="1" indent="0">
              <a:lnSpc>
                <a:spcPct val="150000"/>
              </a:lnSpc>
              <a:spcBef>
                <a:spcPts val="0"/>
              </a:spcBef>
              <a:buNone/>
            </a:pPr>
            <a:endParaRPr lang="en-US" sz="1200">
              <a:ea typeface="+mn-lt"/>
              <a:cs typeface="Calibri"/>
            </a:endParaRPr>
          </a:p>
          <a:p>
            <a:pPr marL="400050" lvl="1" indent="0" algn="ctr">
              <a:lnSpc>
                <a:spcPct val="150000"/>
              </a:lnSpc>
              <a:spcBef>
                <a:spcPts val="0"/>
              </a:spcBef>
              <a:buNone/>
            </a:pPr>
            <a:r>
              <a:rPr lang="en-US" sz="1400" b="1">
                <a:solidFill>
                  <a:srgbClr val="005EB8"/>
                </a:solidFill>
                <a:ea typeface="+mn-lt"/>
                <a:cs typeface="Calibri Light"/>
              </a:rPr>
              <a:t>Don’t forget to tag @CPCAAdvocates so we can highlight you!</a:t>
            </a:r>
            <a:endParaRPr lang="en-US" sz="1400" b="1">
              <a:solidFill>
                <a:srgbClr val="005EB8"/>
              </a:solidFill>
              <a:effectLst/>
              <a:ea typeface="+mn-lt"/>
              <a:cs typeface="Calibri"/>
            </a:endParaRPr>
          </a:p>
          <a:p>
            <a:pPr marL="400050" lvl="1" indent="0" algn="ctr">
              <a:lnSpc>
                <a:spcPct val="150000"/>
              </a:lnSpc>
              <a:spcBef>
                <a:spcPts val="0"/>
              </a:spcBef>
              <a:buNone/>
            </a:pPr>
            <a:r>
              <a:rPr lang="en-US" sz="1400" b="1">
                <a:solidFill>
                  <a:srgbClr val="005EB8"/>
                </a:solidFill>
                <a:ea typeface="+mn-lt"/>
                <a:cs typeface="Calibri Light"/>
              </a:rPr>
              <a:t>Please use hashtags #DAC2026 #ValueCHCs and #CHCAdvocacy </a:t>
            </a:r>
          </a:p>
          <a:p>
            <a:pPr marL="0" indent="0">
              <a:buNone/>
            </a:pPr>
            <a:endParaRPr lang="en-US" sz="1200"/>
          </a:p>
        </p:txBody>
      </p:sp>
    </p:spTree>
    <p:extLst>
      <p:ext uri="{BB962C8B-B14F-4D97-AF65-F5344CB8AC3E}">
        <p14:creationId xmlns:p14="http://schemas.microsoft.com/office/powerpoint/2010/main" val="1852830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5034D2-3D9B-124E-E07D-8D2DAF4D42D7}"/>
              </a:ext>
            </a:extLst>
          </p:cNvPr>
          <p:cNvPicPr>
            <a:picLocks noChangeAspect="1"/>
          </p:cNvPicPr>
          <p:nvPr/>
        </p:nvPicPr>
        <p:blipFill>
          <a:blip r:embed="rId2"/>
          <a:stretch>
            <a:fillRect/>
          </a:stretch>
        </p:blipFill>
        <p:spPr>
          <a:xfrm>
            <a:off x="2000250" y="-309093"/>
            <a:ext cx="5143500" cy="7167093"/>
          </a:xfrm>
          <a:prstGeom prst="rect">
            <a:avLst/>
          </a:prstGeom>
        </p:spPr>
      </p:pic>
    </p:spTree>
    <p:extLst>
      <p:ext uri="{BB962C8B-B14F-4D97-AF65-F5344CB8AC3E}">
        <p14:creationId xmlns:p14="http://schemas.microsoft.com/office/powerpoint/2010/main" val="17577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Webinar Agenda</a:t>
            </a:r>
          </a:p>
        </p:txBody>
      </p:sp>
      <p:graphicFrame>
        <p:nvGraphicFramePr>
          <p:cNvPr id="6" name="Content Placeholder 2">
            <a:extLst>
              <a:ext uri="{FF2B5EF4-FFF2-40B4-BE49-F238E27FC236}">
                <a16:creationId xmlns:a16="http://schemas.microsoft.com/office/drawing/2014/main" id="{580B04F1-72A1-0058-5C17-4CFF8E4090C1}"/>
              </a:ext>
            </a:extLst>
          </p:cNvPr>
          <p:cNvGraphicFramePr>
            <a:graphicFrameLocks/>
          </p:cNvGraphicFramePr>
          <p:nvPr>
            <p:extLst>
              <p:ext uri="{D42A27DB-BD31-4B8C-83A1-F6EECF244321}">
                <p14:modId xmlns:p14="http://schemas.microsoft.com/office/powerpoint/2010/main" val="4058557852"/>
              </p:ext>
            </p:extLst>
          </p:nvPr>
        </p:nvGraphicFramePr>
        <p:xfrm>
          <a:off x="1089769" y="1417638"/>
          <a:ext cx="6964461" cy="4164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374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C25A8-601B-4F67-A487-41867D56A1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662CCC-A86F-C599-07CB-8ABEA2A2A6C3}"/>
              </a:ext>
            </a:extLst>
          </p:cNvPr>
          <p:cNvPicPr>
            <a:picLocks noChangeAspect="1"/>
          </p:cNvPicPr>
          <p:nvPr/>
        </p:nvPicPr>
        <p:blipFill>
          <a:blip r:embed="rId2"/>
          <a:stretch>
            <a:fillRect/>
          </a:stretch>
        </p:blipFill>
        <p:spPr>
          <a:xfrm>
            <a:off x="1921772" y="0"/>
            <a:ext cx="5300456" cy="6858000"/>
          </a:xfrm>
          <a:prstGeom prst="rect">
            <a:avLst/>
          </a:prstGeom>
        </p:spPr>
      </p:pic>
    </p:spTree>
    <p:extLst>
      <p:ext uri="{BB962C8B-B14F-4D97-AF65-F5344CB8AC3E}">
        <p14:creationId xmlns:p14="http://schemas.microsoft.com/office/powerpoint/2010/main" val="1920323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FD4C-62A0-6995-B240-2DF26747E408}"/>
              </a:ext>
            </a:extLst>
          </p:cNvPr>
          <p:cNvSpPr>
            <a:spLocks noGrp="1"/>
          </p:cNvSpPr>
          <p:nvPr>
            <p:ph type="title"/>
          </p:nvPr>
        </p:nvSpPr>
        <p:spPr/>
        <p:txBody>
          <a:bodyPr/>
          <a:lstStyle/>
          <a:p>
            <a:r>
              <a:rPr lang="en-US"/>
              <a:t>Questions?</a:t>
            </a:r>
          </a:p>
        </p:txBody>
      </p:sp>
      <p:sp>
        <p:nvSpPr>
          <p:cNvPr id="4" name="Content Placeholder 2">
            <a:extLst>
              <a:ext uri="{FF2B5EF4-FFF2-40B4-BE49-F238E27FC236}">
                <a16:creationId xmlns:a16="http://schemas.microsoft.com/office/drawing/2014/main" id="{3260CD3B-25CF-228B-0232-109AFFA91EAE}"/>
              </a:ext>
            </a:extLst>
          </p:cNvPr>
          <p:cNvSpPr>
            <a:spLocks noGrp="1"/>
          </p:cNvSpPr>
          <p:nvPr>
            <p:ph idx="1"/>
          </p:nvPr>
        </p:nvSpPr>
        <p:spPr>
          <a:xfrm>
            <a:off x="597193" y="1326356"/>
            <a:ext cx="8324866" cy="4967912"/>
          </a:xfrm>
          <a:prstGeom prst="rect">
            <a:avLst/>
          </a:prstGeom>
        </p:spPr>
        <p:txBody>
          <a:bodyPr vert="horz" lIns="91440" tIns="45720" rIns="91440" bIns="45720" numCol="2"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800" b="1">
                <a:solidFill>
                  <a:srgbClr val="005EB8"/>
                </a:solidFill>
                <a:latin typeface="Calibri"/>
                <a:cs typeface="Calibri"/>
              </a:rPr>
              <a:t>Dennis Cuevas-Romero </a:t>
            </a:r>
            <a:r>
              <a:rPr lang="en-US" sz="1800" b="1">
                <a:solidFill>
                  <a:srgbClr val="ED8B00"/>
                </a:solidFill>
                <a:latin typeface="Calibri"/>
                <a:cs typeface="Calibri"/>
              </a:rPr>
              <a:t>– VP of </a:t>
            </a:r>
          </a:p>
          <a:p>
            <a:pPr marL="0" indent="0">
              <a:buNone/>
              <a:defRPr/>
            </a:pPr>
            <a:r>
              <a:rPr lang="en-US" sz="1800" b="1">
                <a:solidFill>
                  <a:srgbClr val="ED8B00"/>
                </a:solidFill>
                <a:latin typeface="Calibri"/>
                <a:cs typeface="Calibri"/>
              </a:rPr>
              <a:t>Government Affairs 	</a:t>
            </a:r>
            <a:r>
              <a:rPr lang="en-US" sz="1800" b="1">
                <a:latin typeface="Calibri"/>
                <a:cs typeface="Calibri"/>
              </a:rPr>
              <a:t>			 </a:t>
            </a:r>
            <a:r>
              <a:rPr lang="en-US" sz="1800" b="1">
                <a:solidFill>
                  <a:srgbClr val="ED8B00"/>
                </a:solidFill>
                <a:latin typeface="Calibri"/>
                <a:cs typeface="Calibri"/>
                <a:hlinkClick r:id="rId2"/>
              </a:rPr>
              <a:t>Dennis@CPCAadvocates.org</a:t>
            </a:r>
            <a:r>
              <a:rPr lang="en-US" sz="1800" b="1">
                <a:solidFill>
                  <a:srgbClr val="ED8B00"/>
                </a:solidFill>
                <a:latin typeface="Calibri"/>
                <a:cs typeface="Calibri"/>
              </a:rPr>
              <a:t> </a:t>
            </a:r>
          </a:p>
          <a:p>
            <a:pPr marL="0" indent="0">
              <a:buNone/>
              <a:defRPr/>
            </a:pPr>
            <a:r>
              <a:rPr lang="en-US" sz="1800" b="1">
                <a:solidFill>
                  <a:srgbClr val="96172E"/>
                </a:solidFill>
                <a:latin typeface="Calibri"/>
                <a:cs typeface="Calibri"/>
              </a:rPr>
              <a:t>	</a:t>
            </a:r>
          </a:p>
          <a:p>
            <a:pPr marL="0" indent="0">
              <a:buNone/>
              <a:defRPr/>
            </a:pPr>
            <a:r>
              <a:rPr lang="en-US" sz="1800" b="1">
                <a:solidFill>
                  <a:srgbClr val="005EB8"/>
                </a:solidFill>
                <a:latin typeface="Calibri"/>
                <a:cs typeface="Calibri"/>
              </a:rPr>
              <a:t>Taylor Jackson </a:t>
            </a:r>
            <a:r>
              <a:rPr lang="en-US" sz="1800" b="1">
                <a:solidFill>
                  <a:srgbClr val="ED8B00"/>
                </a:solidFill>
                <a:latin typeface="Calibri"/>
                <a:cs typeface="Calibri"/>
              </a:rPr>
              <a:t>– Director of Government</a:t>
            </a:r>
          </a:p>
          <a:p>
            <a:pPr marL="0" indent="0">
              <a:buNone/>
              <a:defRPr/>
            </a:pPr>
            <a:r>
              <a:rPr lang="en-US" sz="1800" b="1">
                <a:solidFill>
                  <a:srgbClr val="ED8B00"/>
                </a:solidFill>
                <a:latin typeface="Calibri"/>
                <a:cs typeface="Calibri"/>
              </a:rPr>
              <a:t>Affairs &amp; Political Engagement</a:t>
            </a:r>
          </a:p>
          <a:p>
            <a:pPr marL="0" indent="0">
              <a:buNone/>
              <a:defRPr/>
            </a:pPr>
            <a:r>
              <a:rPr lang="en-US" sz="1800" b="1">
                <a:solidFill>
                  <a:srgbClr val="96172E"/>
                </a:solidFill>
                <a:latin typeface="Calibri"/>
                <a:cs typeface="Calibri"/>
                <a:hlinkClick r:id="rId3"/>
              </a:rPr>
              <a:t>Tjackson@CPCAadvocates.org</a:t>
            </a:r>
            <a:r>
              <a:rPr lang="en-US" sz="1800" b="1">
                <a:solidFill>
                  <a:srgbClr val="96172E"/>
                </a:solidFill>
                <a:latin typeface="Calibri"/>
                <a:cs typeface="Calibri"/>
              </a:rPr>
              <a:t> </a:t>
            </a:r>
          </a:p>
          <a:p>
            <a:pPr marL="0" indent="0">
              <a:buNone/>
              <a:defRPr/>
            </a:pPr>
            <a:endParaRPr lang="en-US" sz="1800" b="1">
              <a:solidFill>
                <a:srgbClr val="96172E"/>
              </a:solidFill>
              <a:latin typeface="Calibri"/>
              <a:cs typeface="Calibri"/>
            </a:endParaRPr>
          </a:p>
          <a:p>
            <a:pPr marL="0" indent="0">
              <a:buNone/>
              <a:defRPr/>
            </a:pPr>
            <a:r>
              <a:rPr lang="en-US" sz="1800" b="1">
                <a:solidFill>
                  <a:srgbClr val="005EB8"/>
                </a:solidFill>
                <a:latin typeface="Calibri"/>
                <a:cs typeface="Calibri"/>
              </a:rPr>
              <a:t>Laura Sheckler </a:t>
            </a:r>
            <a:r>
              <a:rPr lang="en-US" sz="1800" b="1">
                <a:solidFill>
                  <a:srgbClr val="ED8B00"/>
                </a:solidFill>
                <a:latin typeface="Calibri"/>
                <a:cs typeface="Calibri"/>
              </a:rPr>
              <a:t>– Director of Budget Advocacy &amp; Strategic Policy </a:t>
            </a:r>
            <a:r>
              <a:rPr lang="en-US" sz="1800" b="1">
                <a:solidFill>
                  <a:srgbClr val="96172E"/>
                </a:solidFill>
                <a:latin typeface="Calibri"/>
                <a:cs typeface="Calibri"/>
                <a:hlinkClick r:id="rId4"/>
              </a:rPr>
              <a:t>Laura@CPCAadvocates.org</a:t>
            </a:r>
            <a:endParaRPr lang="en-US" sz="1800" b="1">
              <a:solidFill>
                <a:srgbClr val="96172E"/>
              </a:solidFill>
              <a:latin typeface="Calibri"/>
              <a:cs typeface="Calibri"/>
            </a:endParaRPr>
          </a:p>
          <a:p>
            <a:pPr marL="400050" lvl="1" indent="0">
              <a:buNone/>
              <a:defRPr/>
            </a:pPr>
            <a:endParaRPr lang="en-US" sz="1800" b="1">
              <a:solidFill>
                <a:srgbClr val="96172E"/>
              </a:solidFill>
              <a:latin typeface="Calibri"/>
              <a:cs typeface="Calibri"/>
            </a:endParaRPr>
          </a:p>
          <a:p>
            <a:pPr marL="0" indent="0">
              <a:buNone/>
              <a:defRPr/>
            </a:pPr>
            <a:r>
              <a:rPr lang="en-US" sz="1800" b="1">
                <a:solidFill>
                  <a:srgbClr val="005EB8"/>
                </a:solidFill>
                <a:latin typeface="Calibri"/>
                <a:cs typeface="Calibri"/>
              </a:rPr>
              <a:t>Andrea Amavisca </a:t>
            </a:r>
            <a:r>
              <a:rPr lang="en-US" sz="1800" b="1">
                <a:solidFill>
                  <a:srgbClr val="ED8B00"/>
                </a:solidFill>
                <a:latin typeface="Calibri"/>
                <a:cs typeface="Calibri"/>
              </a:rPr>
              <a:t>– Deputy Director of Government Affairs</a:t>
            </a:r>
          </a:p>
          <a:p>
            <a:pPr marL="0" indent="0">
              <a:buNone/>
              <a:defRPr/>
            </a:pPr>
            <a:r>
              <a:rPr lang="en-US" sz="1800" b="1" u="sng">
                <a:solidFill>
                  <a:schemeClr val="tx1">
                    <a:lumMod val="65000"/>
                    <a:lumOff val="35000"/>
                  </a:schemeClr>
                </a:solidFill>
                <a:latin typeface="Calibri"/>
                <a:cs typeface="Calibri"/>
              </a:rPr>
              <a:t>Andrea@CPCAadvocates.org</a:t>
            </a:r>
          </a:p>
          <a:p>
            <a:pPr marL="0" indent="0">
              <a:buNone/>
              <a:defRPr/>
            </a:pPr>
            <a:r>
              <a:rPr lang="en-US" sz="1800" b="1">
                <a:solidFill>
                  <a:srgbClr val="005EB8"/>
                </a:solidFill>
                <a:latin typeface="Calibri"/>
                <a:cs typeface="Calibri"/>
              </a:rPr>
              <a:t>Anna Marshall </a:t>
            </a:r>
            <a:r>
              <a:rPr lang="en-US" sz="1800" b="1">
                <a:solidFill>
                  <a:srgbClr val="ED8B00"/>
                </a:solidFill>
                <a:latin typeface="Calibri"/>
                <a:cs typeface="Calibri"/>
              </a:rPr>
              <a:t>– Deputy Director of</a:t>
            </a:r>
          </a:p>
          <a:p>
            <a:pPr marL="0" indent="0">
              <a:buNone/>
              <a:defRPr/>
            </a:pPr>
            <a:r>
              <a:rPr lang="en-US" sz="1800" b="1">
                <a:solidFill>
                  <a:srgbClr val="ED8B00"/>
                </a:solidFill>
                <a:latin typeface="Calibri"/>
                <a:cs typeface="Calibri"/>
              </a:rPr>
              <a:t>Federal Affairs &amp; Policy </a:t>
            </a:r>
            <a:r>
              <a:rPr lang="en-US" sz="1800" b="1" u="sng">
                <a:solidFill>
                  <a:schemeClr val="tx1">
                    <a:lumMod val="65000"/>
                    <a:lumOff val="35000"/>
                  </a:schemeClr>
                </a:solidFill>
                <a:latin typeface="Calibri"/>
                <a:cs typeface="Calibri"/>
                <a:hlinkClick r:id="rId5"/>
              </a:rPr>
              <a:t>Anna@CPCAadvocates.org</a:t>
            </a:r>
            <a:r>
              <a:rPr lang="en-US" sz="1800" b="1" u="sng">
                <a:solidFill>
                  <a:schemeClr val="tx1">
                    <a:lumMod val="65000"/>
                    <a:lumOff val="35000"/>
                  </a:schemeClr>
                </a:solidFill>
                <a:latin typeface="Calibri"/>
                <a:cs typeface="Calibri"/>
              </a:rPr>
              <a:t> </a:t>
            </a:r>
          </a:p>
          <a:p>
            <a:pPr marL="0" indent="0">
              <a:buNone/>
              <a:defRPr/>
            </a:pPr>
            <a:endParaRPr lang="en-US" sz="1800" b="1">
              <a:solidFill>
                <a:srgbClr val="96172E"/>
              </a:solidFill>
              <a:latin typeface="Calibri"/>
              <a:cs typeface="Calibri"/>
            </a:endParaRPr>
          </a:p>
          <a:p>
            <a:pPr marL="0" indent="0">
              <a:buNone/>
              <a:defRPr/>
            </a:pPr>
            <a:r>
              <a:rPr lang="en-US" sz="1800" b="1">
                <a:solidFill>
                  <a:srgbClr val="005EB8"/>
                </a:solidFill>
                <a:latin typeface="Calibri"/>
                <a:cs typeface="Calibri"/>
              </a:rPr>
              <a:t>Kelley Aldrich </a:t>
            </a:r>
            <a:r>
              <a:rPr lang="en-US" sz="1800" b="1">
                <a:solidFill>
                  <a:srgbClr val="ED8B00"/>
                </a:solidFill>
                <a:latin typeface="Calibri"/>
                <a:cs typeface="Calibri"/>
              </a:rPr>
              <a:t>– Assistant Director of Government Affairs </a:t>
            </a:r>
          </a:p>
          <a:p>
            <a:pPr marL="0" indent="0">
              <a:buNone/>
              <a:defRPr/>
            </a:pPr>
            <a:r>
              <a:rPr lang="en-US" sz="1800" b="1">
                <a:latin typeface="Calibri"/>
                <a:cs typeface="Calibri"/>
                <a:hlinkClick r:id="rId6"/>
              </a:rPr>
              <a:t>Kelley@CPCAadvocates.org</a:t>
            </a:r>
            <a:r>
              <a:rPr lang="en-US" sz="1800" b="1">
                <a:latin typeface="Calibri"/>
                <a:cs typeface="Calibri"/>
              </a:rPr>
              <a:t> </a:t>
            </a:r>
          </a:p>
          <a:p>
            <a:pPr marL="0" indent="0">
              <a:buNone/>
              <a:defRPr/>
            </a:pPr>
            <a:endParaRPr lang="en-US" sz="1800" b="1">
              <a:solidFill>
                <a:srgbClr val="96172E"/>
              </a:solidFill>
              <a:latin typeface="Calibri"/>
              <a:cs typeface="Calibri"/>
            </a:endParaRPr>
          </a:p>
          <a:p>
            <a:pPr marL="0" indent="0">
              <a:buNone/>
              <a:defRPr/>
            </a:pPr>
            <a:r>
              <a:rPr lang="en-US" sz="1800" b="1">
                <a:solidFill>
                  <a:srgbClr val="005EB8"/>
                </a:solidFill>
                <a:latin typeface="Calibri"/>
                <a:cs typeface="Calibri"/>
              </a:rPr>
              <a:t>Marisa Melendez </a:t>
            </a:r>
            <a:r>
              <a:rPr lang="en-US" sz="1800" b="1">
                <a:solidFill>
                  <a:srgbClr val="ED8B00"/>
                </a:solidFill>
                <a:latin typeface="Calibri"/>
                <a:cs typeface="Calibri"/>
              </a:rPr>
              <a:t>– Senior Administrative Assistant</a:t>
            </a:r>
          </a:p>
          <a:p>
            <a:pPr marL="0" indent="0">
              <a:buNone/>
              <a:defRPr/>
            </a:pPr>
            <a:r>
              <a:rPr lang="en-US" sz="1800" b="1">
                <a:latin typeface="Calibri"/>
                <a:cs typeface="Calibri"/>
                <a:hlinkClick r:id="rId6"/>
              </a:rPr>
              <a:t>Marisa@CPCAadvocates.org</a:t>
            </a:r>
            <a:r>
              <a:rPr lang="en-US" sz="1800" b="1">
                <a:latin typeface="Calibri"/>
                <a:cs typeface="Calibri"/>
              </a:rPr>
              <a:t> </a:t>
            </a:r>
          </a:p>
          <a:p>
            <a:pPr marL="0" indent="0">
              <a:buNone/>
              <a:defRPr/>
            </a:pPr>
            <a:endParaRPr lang="en-US" sz="1800"/>
          </a:p>
          <a:p>
            <a:pPr marL="0" indent="0">
              <a:buNone/>
              <a:defRPr/>
            </a:pPr>
            <a:endParaRPr lang="en-US" sz="1800" b="1">
              <a:solidFill>
                <a:srgbClr val="96172E"/>
              </a:solidFill>
              <a:latin typeface="Calibri"/>
              <a:cs typeface="Calibri"/>
            </a:endParaRPr>
          </a:p>
          <a:p>
            <a:pPr marL="0" indent="0">
              <a:buNone/>
              <a:defRPr/>
            </a:pPr>
            <a:endParaRPr lang="en-US" sz="1800" b="1">
              <a:solidFill>
                <a:srgbClr val="96172E"/>
              </a:solidFill>
              <a:latin typeface="Calibri"/>
              <a:cs typeface="Calibri"/>
            </a:endParaRPr>
          </a:p>
        </p:txBody>
      </p:sp>
    </p:spTree>
    <p:extLst>
      <p:ext uri="{BB962C8B-B14F-4D97-AF65-F5344CB8AC3E}">
        <p14:creationId xmlns:p14="http://schemas.microsoft.com/office/powerpoint/2010/main" val="9231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standing together&#10;&#10;Description automatically generated">
            <a:extLst>
              <a:ext uri="{FF2B5EF4-FFF2-40B4-BE49-F238E27FC236}">
                <a16:creationId xmlns:a16="http://schemas.microsoft.com/office/drawing/2014/main" id="{07A9701F-A2C9-4ACD-6E9D-41D1E3F9A019}"/>
              </a:ext>
            </a:extLst>
          </p:cNvPr>
          <p:cNvPicPr>
            <a:picLocks noGrp="1" noChangeAspect="1"/>
          </p:cNvPicPr>
          <p:nvPr>
            <p:ph sz="half" idx="4294967295"/>
          </p:nvPr>
        </p:nvPicPr>
        <p:blipFill>
          <a:blip r:embed="rId2"/>
          <a:stretch>
            <a:fillRect/>
          </a:stretch>
        </p:blipFill>
        <p:spPr>
          <a:xfrm>
            <a:off x="457200" y="2222500"/>
            <a:ext cx="2222500" cy="1441450"/>
          </a:xfrm>
        </p:spPr>
      </p:pic>
      <p:pic>
        <p:nvPicPr>
          <p:cNvPr id="12" name="Picture 11" descr="Two women standing together smiling&#10;&#10;Description automatically generated">
            <a:extLst>
              <a:ext uri="{FF2B5EF4-FFF2-40B4-BE49-F238E27FC236}">
                <a16:creationId xmlns:a16="http://schemas.microsoft.com/office/drawing/2014/main" id="{130859E1-99C2-7A60-7679-00F15C7889BF}"/>
              </a:ext>
            </a:extLst>
          </p:cNvPr>
          <p:cNvPicPr>
            <a:picLocks noChangeAspect="1"/>
          </p:cNvPicPr>
          <p:nvPr/>
        </p:nvPicPr>
        <p:blipFill>
          <a:blip r:embed="rId3"/>
          <a:stretch>
            <a:fillRect/>
          </a:stretch>
        </p:blipFill>
        <p:spPr>
          <a:xfrm>
            <a:off x="457200" y="3743325"/>
            <a:ext cx="2222500" cy="1441450"/>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FCFA5191-D9B1-8087-B246-96DFAD1CEF6D}"/>
              </a:ext>
            </a:extLst>
          </p:cNvPr>
          <p:cNvPicPr>
            <a:picLocks noChangeAspect="1"/>
          </p:cNvPicPr>
          <p:nvPr/>
        </p:nvPicPr>
        <p:blipFill>
          <a:blip r:embed="rId4"/>
          <a:stretch>
            <a:fillRect/>
          </a:stretch>
        </p:blipFill>
        <p:spPr>
          <a:xfrm>
            <a:off x="2755900" y="2222500"/>
            <a:ext cx="4000500" cy="2960688"/>
          </a:xfrm>
          <a:prstGeom prst="rect">
            <a:avLst/>
          </a:prstGeom>
        </p:spPr>
      </p:pic>
      <p:pic>
        <p:nvPicPr>
          <p:cNvPr id="14" name="Picture 13" descr="A person and person standing on stairs&#10;&#10;Description automatically generated">
            <a:extLst>
              <a:ext uri="{FF2B5EF4-FFF2-40B4-BE49-F238E27FC236}">
                <a16:creationId xmlns:a16="http://schemas.microsoft.com/office/drawing/2014/main" id="{816D3BB6-F41F-FADB-4F1E-B5DDDA58DD00}"/>
              </a:ext>
            </a:extLst>
          </p:cNvPr>
          <p:cNvPicPr>
            <a:picLocks noChangeAspect="1"/>
          </p:cNvPicPr>
          <p:nvPr/>
        </p:nvPicPr>
        <p:blipFill>
          <a:blip r:embed="rId5"/>
          <a:stretch>
            <a:fillRect/>
          </a:stretch>
        </p:blipFill>
        <p:spPr>
          <a:xfrm>
            <a:off x="6834188" y="2222500"/>
            <a:ext cx="2185988" cy="2960688"/>
          </a:xfrm>
          <a:prstGeom prst="rect">
            <a:avLst/>
          </a:prstGeom>
        </p:spPr>
      </p:pic>
      <p:sp>
        <p:nvSpPr>
          <p:cNvPr id="2" name="Title 1">
            <a:extLst>
              <a:ext uri="{FF2B5EF4-FFF2-40B4-BE49-F238E27FC236}">
                <a16:creationId xmlns:a16="http://schemas.microsoft.com/office/drawing/2014/main" id="{76374B4A-F8F2-E608-347A-D55D4DE14B03}"/>
              </a:ext>
            </a:extLst>
          </p:cNvPr>
          <p:cNvSpPr>
            <a:spLocks noGrp="1"/>
          </p:cNvSpPr>
          <p:nvPr>
            <p:ph type="title"/>
          </p:nvPr>
        </p:nvSpPr>
        <p:spPr>
          <a:xfrm>
            <a:off x="457200" y="274638"/>
            <a:ext cx="8229600" cy="1143000"/>
          </a:xfrm>
        </p:spPr>
        <p:txBody>
          <a:bodyPr anchor="ctr">
            <a:normAutofit/>
          </a:bodyPr>
          <a:lstStyle/>
          <a:p>
            <a:r>
              <a:rPr lang="en-US"/>
              <a:t>Day at the Capitol</a:t>
            </a:r>
          </a:p>
        </p:txBody>
      </p:sp>
      <p:sp>
        <p:nvSpPr>
          <p:cNvPr id="19" name="TextBox 18">
            <a:extLst>
              <a:ext uri="{FF2B5EF4-FFF2-40B4-BE49-F238E27FC236}">
                <a16:creationId xmlns:a16="http://schemas.microsoft.com/office/drawing/2014/main" id="{92AA8B2B-1995-C1E7-F48B-6DFA3D5A0612}"/>
              </a:ext>
            </a:extLst>
          </p:cNvPr>
          <p:cNvSpPr txBox="1"/>
          <p:nvPr/>
        </p:nvSpPr>
        <p:spPr>
          <a:xfrm>
            <a:off x="1020932" y="1219795"/>
            <a:ext cx="7554897" cy="923330"/>
          </a:xfrm>
          <a:prstGeom prst="rect">
            <a:avLst/>
          </a:prstGeom>
          <a:noFill/>
        </p:spPr>
        <p:txBody>
          <a:bodyPr wrap="square" rtlCol="0">
            <a:spAutoFit/>
          </a:bodyPr>
          <a:lstStyle/>
          <a:p>
            <a:pPr algn="ctr"/>
            <a:r>
              <a:rPr lang="en-US" b="1"/>
              <a:t>Day at the Capitol is a day of advocacy, storytelling, networking, and uniting in support of community health centers and to help raise awareness about community health center priorities!</a:t>
            </a:r>
          </a:p>
        </p:txBody>
      </p:sp>
    </p:spTree>
    <p:extLst>
      <p:ext uri="{BB962C8B-B14F-4D97-AF65-F5344CB8AC3E}">
        <p14:creationId xmlns:p14="http://schemas.microsoft.com/office/powerpoint/2010/main" val="152643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3550-C405-E1A8-6DDB-FC7D9E693CDE}"/>
              </a:ext>
            </a:extLst>
          </p:cNvPr>
          <p:cNvSpPr>
            <a:spLocks noGrp="1"/>
          </p:cNvSpPr>
          <p:nvPr>
            <p:ph type="title"/>
          </p:nvPr>
        </p:nvSpPr>
        <p:spPr>
          <a:xfrm>
            <a:off x="457200" y="274638"/>
            <a:ext cx="8229600" cy="1080029"/>
          </a:xfrm>
        </p:spPr>
        <p:txBody>
          <a:bodyPr>
            <a:normAutofit fontScale="90000"/>
          </a:bodyPr>
          <a:lstStyle/>
          <a:p>
            <a:br>
              <a:rPr lang="en-US"/>
            </a:br>
            <a:br>
              <a:rPr lang="en-US"/>
            </a:br>
            <a:r>
              <a:rPr lang="en-US"/>
              <a:t>Day at the Capitol Agenda</a:t>
            </a:r>
            <a:br>
              <a:rPr lang="en-US" sz="2200"/>
            </a:br>
            <a:r>
              <a:rPr lang="en-US" sz="1600" i="1">
                <a:solidFill>
                  <a:srgbClr val="ED8B00"/>
                </a:solidFill>
                <a:effectLst/>
                <a:latin typeface="Arial" panose="020B0604020202020204" pitchFamily="34" charset="0"/>
                <a:ea typeface="Calibri" panose="020F0502020204030204" pitchFamily="34" charset="0"/>
                <a:cs typeface="Arial" panose="020B0604020202020204" pitchFamily="34" charset="0"/>
              </a:rPr>
              <a:t>Sheraton Grand Hotel - 1230 J Street, Sacramento</a:t>
            </a:r>
            <a:br>
              <a:rPr lang="en-US" sz="2200" i="1">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br>
            <a:br>
              <a:rPr lang="en-US" sz="4400" i="1">
                <a:solidFill>
                  <a:srgbClr val="000000"/>
                </a:solidFill>
                <a:latin typeface="Arial" panose="020B0604020202020204" pitchFamily="34" charset="0"/>
                <a:ea typeface="Calibri" panose="020F0502020204030204" pitchFamily="34" charset="0"/>
                <a:cs typeface="Arial" panose="020B0604020202020204" pitchFamily="34" charset="0"/>
              </a:rPr>
            </a:br>
            <a:endParaRPr lang="en-US"/>
          </a:p>
        </p:txBody>
      </p:sp>
      <p:sp>
        <p:nvSpPr>
          <p:cNvPr id="3" name="Content Placeholder 2">
            <a:extLst>
              <a:ext uri="{FF2B5EF4-FFF2-40B4-BE49-F238E27FC236}">
                <a16:creationId xmlns:a16="http://schemas.microsoft.com/office/drawing/2014/main" id="{FB18A327-3546-122B-9405-04CB8B56ADF3}"/>
              </a:ext>
            </a:extLst>
          </p:cNvPr>
          <p:cNvSpPr>
            <a:spLocks noGrp="1"/>
          </p:cNvSpPr>
          <p:nvPr>
            <p:ph idx="1"/>
          </p:nvPr>
        </p:nvSpPr>
        <p:spPr>
          <a:xfrm>
            <a:off x="626532" y="1459972"/>
            <a:ext cx="8060267" cy="4729162"/>
          </a:xfrm>
        </p:spPr>
        <p:txBody>
          <a:bodyPr>
            <a:normAutofit fontScale="92500" lnSpcReduction="10000"/>
          </a:bodyPr>
          <a:lstStyle/>
          <a:p>
            <a:pPr marL="0" indent="0">
              <a:buNone/>
            </a:pPr>
            <a:r>
              <a:rPr lang="en-US" sz="1800">
                <a:solidFill>
                  <a:srgbClr val="005EB8"/>
                </a:solidFill>
              </a:rPr>
              <a:t>7:30 - 9:00 am  		Member Check-in &amp; Light Continental Breakfast</a:t>
            </a:r>
          </a:p>
          <a:p>
            <a:pPr marL="0" indent="0">
              <a:buNone/>
            </a:pPr>
            <a:endParaRPr lang="en-US" sz="1800">
              <a:solidFill>
                <a:srgbClr val="005EB8"/>
              </a:solidFill>
            </a:endParaRPr>
          </a:p>
          <a:p>
            <a:pPr marL="0" indent="0">
              <a:buNone/>
            </a:pPr>
            <a:r>
              <a:rPr lang="en-US" sz="1800">
                <a:solidFill>
                  <a:srgbClr val="005EB8"/>
                </a:solidFill>
              </a:rPr>
              <a:t>8:00 - 8:40 am 		Welcome Session &amp; Material Review</a:t>
            </a:r>
          </a:p>
          <a:p>
            <a:pPr marL="0" indent="0">
              <a:buNone/>
            </a:pPr>
            <a:r>
              <a:rPr lang="en-US" sz="170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Welcome: Dennis Cuevas-Romero, Esq., VP of Government Affairs CPCA Advocates</a:t>
            </a:r>
          </a:p>
          <a:p>
            <a:pPr marL="0" indent="0">
              <a:buNone/>
            </a:pPr>
            <a:r>
              <a:rPr lang="en-US" sz="170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Opening Speaker: Xavier Becerra, Former US HHS Secretary </a:t>
            </a:r>
          </a:p>
          <a:p>
            <a:pPr marL="0" indent="0">
              <a:buNone/>
            </a:pPr>
            <a:endParaRPr lang="en-US" sz="1800" i="1">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1800">
                <a:solidFill>
                  <a:srgbClr val="005EB8"/>
                </a:solidFill>
                <a:ea typeface="Calibri" panose="020F0502020204030204" pitchFamily="34" charset="0"/>
                <a:cs typeface="Arial" panose="020B0604020202020204" pitchFamily="34" charset="0"/>
              </a:rPr>
              <a:t>9:00am - 12:00pm		Legislative Visits - Swing Space/10th &amp; O Streets</a:t>
            </a:r>
          </a:p>
          <a:p>
            <a:pPr marL="0" indent="0">
              <a:buNone/>
            </a:pPr>
            <a:endParaRPr lang="en-US" sz="1800">
              <a:solidFill>
                <a:srgbClr val="005EB8"/>
              </a:solidFill>
              <a:ea typeface="Calibri" panose="020F0502020204030204" pitchFamily="34" charset="0"/>
              <a:cs typeface="Arial" panose="020B0604020202020204" pitchFamily="34" charset="0"/>
            </a:endParaRPr>
          </a:p>
          <a:p>
            <a:pPr marL="0" indent="0">
              <a:buNone/>
            </a:pPr>
            <a:r>
              <a:rPr lang="en-US" sz="1700" b="1">
                <a:solidFill>
                  <a:srgbClr val="ED8B00"/>
                </a:solidFill>
                <a:ea typeface="Calibri" panose="020F0502020204030204" pitchFamily="34" charset="0"/>
                <a:cs typeface="Arial" panose="020B0604020202020204" pitchFamily="34" charset="0"/>
              </a:rPr>
              <a:t>Educational Session – (9:15 – 10:15 am) and (10:30 am – 11:30 am)</a:t>
            </a:r>
          </a:p>
          <a:p>
            <a:pPr marL="0" indent="0">
              <a:buNone/>
            </a:pPr>
            <a:endParaRPr lang="en-US" sz="1800">
              <a:ea typeface="Calibri" panose="020F0502020204030204" pitchFamily="34" charset="0"/>
              <a:cs typeface="Arial" panose="020B0604020202020204" pitchFamily="34" charset="0"/>
            </a:endParaRPr>
          </a:p>
          <a:p>
            <a:pPr marL="0" indent="0">
              <a:buNone/>
            </a:pPr>
            <a:r>
              <a:rPr lang="en-US" sz="1800">
                <a:solidFill>
                  <a:srgbClr val="005EB8"/>
                </a:solidFill>
                <a:ea typeface="Calibri" panose="020F0502020204030204" pitchFamily="34" charset="0"/>
                <a:cs typeface="Arial" panose="020B0604020202020204" pitchFamily="34" charset="0"/>
              </a:rPr>
              <a:t>11:30 am – 1:00 pm	Lunch Program</a:t>
            </a:r>
          </a:p>
          <a:p>
            <a:pPr marL="0" indent="0">
              <a:buNone/>
            </a:pPr>
            <a:r>
              <a:rPr lang="en-US" sz="1700" i="1">
                <a:solidFill>
                  <a:schemeClr val="tx1">
                    <a:lumMod val="65000"/>
                    <a:lumOff val="35000"/>
                  </a:schemeClr>
                </a:solidFill>
                <a:ea typeface="Calibri" panose="020F0502020204030204" pitchFamily="34" charset="0"/>
                <a:cs typeface="Arial" panose="020B0604020202020204" pitchFamily="34" charset="0"/>
              </a:rPr>
              <a:t>Keynote: Francisco J. Silva Esq., President &amp; CEO CPCA Advocates</a:t>
            </a:r>
          </a:p>
          <a:p>
            <a:pPr marL="0" indent="0">
              <a:buNone/>
            </a:pPr>
            <a:endParaRPr lang="en-US" sz="1800">
              <a:solidFill>
                <a:srgbClr val="0070C0"/>
              </a:solidFill>
              <a:ea typeface="Calibri" panose="020F0502020204030204" pitchFamily="34" charset="0"/>
              <a:cs typeface="Arial" panose="020B0604020202020204" pitchFamily="34" charset="0"/>
            </a:endParaRPr>
          </a:p>
          <a:p>
            <a:pPr marL="0" indent="0">
              <a:buNone/>
            </a:pPr>
            <a:r>
              <a:rPr lang="en-US" sz="1800">
                <a:solidFill>
                  <a:srgbClr val="005EB8"/>
                </a:solidFill>
              </a:rPr>
              <a:t>1:00 – 5:00 pm		Legislative Visits - Swing Space/10th &amp; O Streets</a:t>
            </a:r>
          </a:p>
          <a:p>
            <a:pPr marL="0" indent="0">
              <a:buNone/>
            </a:pPr>
            <a:r>
              <a:rPr lang="en-US" sz="1800">
                <a:solidFill>
                  <a:srgbClr val="005EB8"/>
                </a:solidFill>
              </a:rPr>
              <a:t>4:30 – 6:30 pm 		CPCA Advocates PAC Reception/Smic’s on K St</a:t>
            </a:r>
          </a:p>
          <a:p>
            <a:pPr marL="0" indent="0">
              <a:buNone/>
            </a:pPr>
            <a:r>
              <a:rPr lang="en-US" sz="1500" i="1">
                <a:solidFill>
                  <a:srgbClr val="ED8B00"/>
                </a:solidFill>
              </a:rPr>
              <a:t>              </a:t>
            </a:r>
            <a:r>
              <a:rPr lang="en-US" sz="1500" b="1" i="1">
                <a:solidFill>
                  <a:srgbClr val="ED8B00"/>
                </a:solidFill>
              </a:rPr>
              <a:t>**CPCA Advocates PAC Donation required to attend. </a:t>
            </a:r>
          </a:p>
          <a:p>
            <a:pPr marL="0" indent="0">
              <a:buNone/>
            </a:pPr>
            <a:endParaRPr lang="en-US" sz="2000" i="1">
              <a:solidFill>
                <a:schemeClr val="tx1">
                  <a:lumMod val="65000"/>
                  <a:lumOff val="35000"/>
                </a:schemeClr>
              </a:solidFill>
            </a:endParaRPr>
          </a:p>
        </p:txBody>
      </p:sp>
    </p:spTree>
    <p:extLst>
      <p:ext uri="{BB962C8B-B14F-4D97-AF65-F5344CB8AC3E}">
        <p14:creationId xmlns:p14="http://schemas.microsoft.com/office/powerpoint/2010/main" val="3570519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B5E3E-ECA0-DCD2-8A47-BC9807B88AA2}"/>
              </a:ext>
            </a:extLst>
          </p:cNvPr>
          <p:cNvSpPr>
            <a:spLocks noGrp="1"/>
          </p:cNvSpPr>
          <p:nvPr>
            <p:ph type="title"/>
          </p:nvPr>
        </p:nvSpPr>
        <p:spPr/>
        <p:txBody>
          <a:bodyPr/>
          <a:lstStyle/>
          <a:p>
            <a:r>
              <a:rPr lang="en-US"/>
              <a:t>DAC Educational Sessions</a:t>
            </a:r>
          </a:p>
        </p:txBody>
      </p:sp>
      <p:sp>
        <p:nvSpPr>
          <p:cNvPr id="3" name="Content Placeholder 2">
            <a:extLst>
              <a:ext uri="{FF2B5EF4-FFF2-40B4-BE49-F238E27FC236}">
                <a16:creationId xmlns:a16="http://schemas.microsoft.com/office/drawing/2014/main" id="{F36D8537-B56B-A389-C27E-AE48A7797B0E}"/>
              </a:ext>
            </a:extLst>
          </p:cNvPr>
          <p:cNvSpPr>
            <a:spLocks noGrp="1"/>
          </p:cNvSpPr>
          <p:nvPr>
            <p:ph idx="1"/>
          </p:nvPr>
        </p:nvSpPr>
        <p:spPr>
          <a:xfrm>
            <a:off x="457200" y="1498600"/>
            <a:ext cx="8229600" cy="4307397"/>
          </a:xfrm>
        </p:spPr>
        <p:txBody>
          <a:bodyPr>
            <a:normAutofit fontScale="70000" lnSpcReduction="20000"/>
          </a:bodyPr>
          <a:lstStyle/>
          <a:p>
            <a:pPr marL="0" indent="0">
              <a:buNone/>
            </a:pPr>
            <a:r>
              <a:rPr lang="en-US">
                <a:solidFill>
                  <a:srgbClr val="005EB8"/>
                </a:solidFill>
              </a:rPr>
              <a:t>Educational Session #1</a:t>
            </a:r>
          </a:p>
          <a:p>
            <a:pPr marL="0" indent="0">
              <a:buNone/>
            </a:pPr>
            <a:r>
              <a:rPr lang="en-US">
                <a:solidFill>
                  <a:srgbClr val="005EB8"/>
                </a:solidFill>
              </a:rPr>
              <a:t>9:15 am – 10:15 am </a:t>
            </a:r>
          </a:p>
          <a:p>
            <a:pPr marL="0" indent="0">
              <a:buNone/>
            </a:pPr>
            <a:r>
              <a:rPr lang="en-US">
                <a:solidFill>
                  <a:schemeClr val="tx1">
                    <a:lumMod val="50000"/>
                    <a:lumOff val="50000"/>
                  </a:schemeClr>
                </a:solidFill>
              </a:rPr>
              <a:t>Storytelling as Strategy: From Provider Story to Political Priority. Every policy issue begins as a story—but not every story becomes a priority. Learn how to frame and deploy narratives that command attention in policy spaces, influence decision-makers, and shape policy outcomes.</a:t>
            </a:r>
          </a:p>
          <a:p>
            <a:endParaRPr lang="en-US"/>
          </a:p>
          <a:p>
            <a:pPr marL="0" indent="0">
              <a:buNone/>
            </a:pPr>
            <a:r>
              <a:rPr lang="en-US">
                <a:solidFill>
                  <a:srgbClr val="005EB8"/>
                </a:solidFill>
              </a:rPr>
              <a:t>Educational Session #2</a:t>
            </a:r>
          </a:p>
          <a:p>
            <a:pPr marL="0" indent="0">
              <a:buNone/>
            </a:pPr>
            <a:r>
              <a:rPr lang="en-US">
                <a:solidFill>
                  <a:srgbClr val="005EB8"/>
                </a:solidFill>
              </a:rPr>
              <a:t>10:30 am – 11:30 am </a:t>
            </a:r>
          </a:p>
          <a:p>
            <a:pPr marL="0" indent="0">
              <a:buNone/>
            </a:pPr>
            <a:r>
              <a:rPr lang="en-US">
                <a:solidFill>
                  <a:schemeClr val="tx1">
                    <a:lumMod val="50000"/>
                    <a:lumOff val="50000"/>
                  </a:schemeClr>
                </a:solidFill>
              </a:rPr>
              <a:t>Join the California Budget &amp; Policy Center for an overview of the state budget process, and discussion on budget challenges facing California’s healthcare delivery system.</a:t>
            </a:r>
          </a:p>
          <a:p>
            <a:endParaRPr lang="en-US"/>
          </a:p>
        </p:txBody>
      </p:sp>
    </p:spTree>
    <p:extLst>
      <p:ext uri="{BB962C8B-B14F-4D97-AF65-F5344CB8AC3E}">
        <p14:creationId xmlns:p14="http://schemas.microsoft.com/office/powerpoint/2010/main" val="2171019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8EE7-F86D-DAB4-5D77-5D004ACB8D50}"/>
              </a:ext>
            </a:extLst>
          </p:cNvPr>
          <p:cNvSpPr>
            <a:spLocks noGrp="1"/>
          </p:cNvSpPr>
          <p:nvPr>
            <p:ph type="ctrTitle"/>
          </p:nvPr>
        </p:nvSpPr>
        <p:spPr>
          <a:xfrm>
            <a:off x="685800" y="1582337"/>
            <a:ext cx="7772400" cy="3338220"/>
          </a:xfrm>
        </p:spPr>
        <p:txBody>
          <a:bodyPr>
            <a:normAutofit/>
          </a:bodyPr>
          <a:lstStyle/>
          <a:p>
            <a:r>
              <a:rPr lang="en-US" sz="6000"/>
              <a:t>2026 Legislative and </a:t>
            </a:r>
            <a:br>
              <a:rPr lang="en-US" sz="6000"/>
            </a:br>
            <a:r>
              <a:rPr lang="en-US" sz="6000"/>
              <a:t>Budget Priorities</a:t>
            </a:r>
          </a:p>
        </p:txBody>
      </p:sp>
    </p:spTree>
    <p:extLst>
      <p:ext uri="{BB962C8B-B14F-4D97-AF65-F5344CB8AC3E}">
        <p14:creationId xmlns:p14="http://schemas.microsoft.com/office/powerpoint/2010/main" val="295114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1030-3541-DB5D-2E00-96663CFD15F5}"/>
              </a:ext>
            </a:extLst>
          </p:cNvPr>
          <p:cNvSpPr>
            <a:spLocks noGrp="1"/>
          </p:cNvSpPr>
          <p:nvPr>
            <p:ph type="title"/>
          </p:nvPr>
        </p:nvSpPr>
        <p:spPr>
          <a:xfrm>
            <a:off x="457200" y="123718"/>
            <a:ext cx="8564026" cy="1143000"/>
          </a:xfrm>
        </p:spPr>
        <p:txBody>
          <a:bodyPr>
            <a:normAutofit fontScale="90000"/>
          </a:bodyPr>
          <a:lstStyle/>
          <a:p>
            <a:r>
              <a:rPr lang="en-US"/>
              <a:t>Sponsored &amp; Co-sponsored Legislation</a:t>
            </a:r>
          </a:p>
        </p:txBody>
      </p:sp>
      <p:sp>
        <p:nvSpPr>
          <p:cNvPr id="3" name="Content Placeholder 2">
            <a:extLst>
              <a:ext uri="{FF2B5EF4-FFF2-40B4-BE49-F238E27FC236}">
                <a16:creationId xmlns:a16="http://schemas.microsoft.com/office/drawing/2014/main" id="{C7BBD0F6-B991-C9E1-AAC2-52C9E82DCCAA}"/>
              </a:ext>
            </a:extLst>
          </p:cNvPr>
          <p:cNvSpPr>
            <a:spLocks noGrp="1"/>
          </p:cNvSpPr>
          <p:nvPr>
            <p:ph idx="1"/>
          </p:nvPr>
        </p:nvSpPr>
        <p:spPr>
          <a:xfrm>
            <a:off x="457200" y="1380067"/>
            <a:ext cx="8314267" cy="4411133"/>
          </a:xfrm>
        </p:spPr>
        <p:txBody>
          <a:bodyPr numCol="1">
            <a:normAutofit fontScale="85000" lnSpcReduction="20000"/>
          </a:bodyPr>
          <a:lstStyle/>
          <a:p>
            <a:pPr marL="0" indent="0">
              <a:buNone/>
            </a:pPr>
            <a:r>
              <a:rPr lang="en-US" sz="2200" b="1">
                <a:solidFill>
                  <a:srgbClr val="ED8B00"/>
                </a:solidFill>
              </a:rPr>
              <a:t>Sponsored</a:t>
            </a:r>
            <a:r>
              <a:rPr lang="en-US" sz="2000" b="1">
                <a:solidFill>
                  <a:srgbClr val="ED8B00"/>
                </a:solidFill>
              </a:rPr>
              <a:t> </a:t>
            </a:r>
          </a:p>
          <a:p>
            <a:r>
              <a:rPr lang="en-US" sz="2500" b="1">
                <a:solidFill>
                  <a:srgbClr val="0070C0"/>
                </a:solidFill>
              </a:rPr>
              <a:t>AB 1768 (Bryan): </a:t>
            </a:r>
            <a:r>
              <a:rPr lang="en-US" sz="2500">
                <a:solidFill>
                  <a:schemeClr val="tx1">
                    <a:lumMod val="50000"/>
                    <a:lumOff val="50000"/>
                  </a:schemeClr>
                </a:solidFill>
              </a:rPr>
              <a:t>Protecting the LA County Safety Net - One-half percent (0.5%) sales tax through Oct. 1, 2031; generates $1B annually</a:t>
            </a:r>
          </a:p>
          <a:p>
            <a:pPr marL="0" indent="0">
              <a:buNone/>
            </a:pPr>
            <a:endParaRPr lang="en-US" sz="2000" b="1">
              <a:solidFill>
                <a:schemeClr val="tx1">
                  <a:lumMod val="50000"/>
                  <a:lumOff val="50000"/>
                </a:schemeClr>
              </a:solidFill>
            </a:endParaRPr>
          </a:p>
          <a:p>
            <a:pPr marL="0" indent="0">
              <a:buNone/>
            </a:pPr>
            <a:r>
              <a:rPr lang="en-US" sz="2200" b="1">
                <a:solidFill>
                  <a:srgbClr val="ED8B00"/>
                </a:solidFill>
              </a:rPr>
              <a:t>Co-sponsored</a:t>
            </a:r>
          </a:p>
          <a:p>
            <a:r>
              <a:rPr lang="en-US" sz="2200" b="1">
                <a:solidFill>
                  <a:srgbClr val="0070C0"/>
                </a:solidFill>
              </a:rPr>
              <a:t>AB 2386 (Alvarez): </a:t>
            </a:r>
            <a:r>
              <a:rPr lang="en-US" sz="2200">
                <a:solidFill>
                  <a:schemeClr val="tx1">
                    <a:lumMod val="50000"/>
                    <a:lumOff val="50000"/>
                  </a:schemeClr>
                </a:solidFill>
              </a:rPr>
              <a:t>Addressing the Physician Shortage – would create a permanent pathway for the current cohort of physicians practicing as part of the Mexican Physician Program. It would also create a pathway for internationally trained physicians that meet educational and training requirements and authorized to work in the U.S </a:t>
            </a:r>
          </a:p>
          <a:p>
            <a:r>
              <a:rPr lang="en-US" sz="2200" b="1">
                <a:solidFill>
                  <a:srgbClr val="0070C0"/>
                </a:solidFill>
              </a:rPr>
              <a:t>SB 1179 (Menjivar): </a:t>
            </a:r>
            <a:r>
              <a:rPr lang="en-US" sz="2200">
                <a:solidFill>
                  <a:schemeClr val="tx1">
                    <a:lumMod val="50000"/>
                    <a:lumOff val="50000"/>
                  </a:schemeClr>
                </a:solidFill>
              </a:rPr>
              <a:t>Addressing the Physician Shortage – would take the provisions from the Mexican Physicians Program and extend them to physicians from El Salvador that meet educational and training standards to practice at a FQHC under a non-renewable three-year license.</a:t>
            </a:r>
          </a:p>
          <a:p>
            <a:endParaRPr lang="en-US" sz="2000" b="1"/>
          </a:p>
          <a:p>
            <a:endParaRPr lang="en-US" sz="2000" b="1"/>
          </a:p>
        </p:txBody>
      </p:sp>
      <p:sp>
        <p:nvSpPr>
          <p:cNvPr id="4" name="TextBox 3">
            <a:extLst>
              <a:ext uri="{FF2B5EF4-FFF2-40B4-BE49-F238E27FC236}">
                <a16:creationId xmlns:a16="http://schemas.microsoft.com/office/drawing/2014/main" id="{0EE88F23-AAA6-7DC2-6688-C8AB7EF823A7}"/>
              </a:ext>
            </a:extLst>
          </p:cNvPr>
          <p:cNvSpPr txBox="1"/>
          <p:nvPr/>
        </p:nvSpPr>
        <p:spPr>
          <a:xfrm>
            <a:off x="2201662" y="6095089"/>
            <a:ext cx="4740676" cy="338554"/>
          </a:xfrm>
          <a:prstGeom prst="rect">
            <a:avLst/>
          </a:prstGeom>
          <a:noFill/>
        </p:spPr>
        <p:txBody>
          <a:bodyPr wrap="square" rtlCol="0">
            <a:spAutoFit/>
          </a:bodyPr>
          <a:lstStyle/>
          <a:p>
            <a:pPr algn="ctr"/>
            <a:r>
              <a:rPr lang="en-US" sz="1600" i="1"/>
              <a:t>Sponsored Bills*</a:t>
            </a:r>
          </a:p>
        </p:txBody>
      </p:sp>
    </p:spTree>
    <p:extLst>
      <p:ext uri="{BB962C8B-B14F-4D97-AF65-F5344CB8AC3E}">
        <p14:creationId xmlns:p14="http://schemas.microsoft.com/office/powerpoint/2010/main" val="3884498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34910-94EF-0E9A-C9B7-886AAE4D0617}"/>
              </a:ext>
            </a:extLst>
          </p:cNvPr>
          <p:cNvSpPr txBox="1">
            <a:spLocks/>
          </p:cNvSpPr>
          <p:nvPr/>
        </p:nvSpPr>
        <p:spPr>
          <a:xfrm>
            <a:off x="908369" y="143933"/>
            <a:ext cx="7327261" cy="77686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rgbClr val="005EB8"/>
                </a:solidFill>
                <a:latin typeface="Gill Sans MT" panose="020B0502020104020203" pitchFamily="34" charset="0"/>
                <a:ea typeface="+mj-ea"/>
                <a:cs typeface="+mj-cs"/>
              </a:defRPr>
            </a:lvl1pPr>
          </a:lstStyle>
          <a:p>
            <a:br>
              <a:rPr lang="en-US" sz="3600"/>
            </a:br>
            <a:r>
              <a:rPr lang="en-US" sz="3600"/>
              <a:t>CHC Legislative Priority:  AB 1768 </a:t>
            </a:r>
          </a:p>
          <a:p>
            <a:r>
              <a:rPr lang="en-US" sz="2400"/>
              <a:t>Protecting the LA County Safety Net </a:t>
            </a:r>
            <a:endParaRPr lang="en-US" sz="3600"/>
          </a:p>
        </p:txBody>
      </p:sp>
      <p:sp>
        <p:nvSpPr>
          <p:cNvPr id="5" name="Content Placeholder 2">
            <a:extLst>
              <a:ext uri="{FF2B5EF4-FFF2-40B4-BE49-F238E27FC236}">
                <a16:creationId xmlns:a16="http://schemas.microsoft.com/office/drawing/2014/main" id="{6111BD55-B13C-A0B0-7BC5-99EEE1A14E94}"/>
              </a:ext>
            </a:extLst>
          </p:cNvPr>
          <p:cNvSpPr txBox="1">
            <a:spLocks/>
          </p:cNvSpPr>
          <p:nvPr/>
        </p:nvSpPr>
        <p:spPr>
          <a:xfrm>
            <a:off x="787400" y="1447800"/>
            <a:ext cx="8060267" cy="4419600"/>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baseline="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300" b="1">
                <a:solidFill>
                  <a:srgbClr val="ED8B00"/>
                </a:solidFill>
              </a:rPr>
              <a:t>AB 1768 (Bryan) </a:t>
            </a:r>
            <a:r>
              <a:rPr lang="en-US" sz="2300">
                <a:solidFill>
                  <a:schemeClr val="tx1">
                    <a:lumMod val="50000"/>
                    <a:lumOff val="50000"/>
                  </a:schemeClr>
                </a:solidFill>
              </a:rPr>
              <a:t>Allows LA and Contra Costa Counties to exceed their tax caps. For LA County, this will support a temporary one-half percent (0.5%) sales tax through Oct. 1, 2031; generates $1B annually</a:t>
            </a:r>
          </a:p>
          <a:p>
            <a:pPr marL="0" indent="0">
              <a:buFont typeface="Arial"/>
              <a:buNone/>
            </a:pPr>
            <a:endParaRPr lang="en-US" sz="2300"/>
          </a:p>
          <a:p>
            <a:r>
              <a:rPr lang="en-US" sz="2300" b="1">
                <a:solidFill>
                  <a:srgbClr val="ED8B00"/>
                </a:solidFill>
              </a:rPr>
              <a:t>Location: Scheduled for hearing in </a:t>
            </a:r>
            <a:r>
              <a:rPr lang="en-US" sz="2300" b="1" err="1">
                <a:solidFill>
                  <a:srgbClr val="ED8B00"/>
                </a:solidFill>
              </a:rPr>
              <a:t>Asm</a:t>
            </a:r>
            <a:r>
              <a:rPr lang="en-US" sz="2300" b="1">
                <a:solidFill>
                  <a:srgbClr val="ED8B00"/>
                </a:solidFill>
              </a:rPr>
              <a:t>. Rev &amp; Tax on 4/27; if the bill passes </a:t>
            </a:r>
            <a:r>
              <a:rPr lang="en-US" sz="2300" b="1" err="1">
                <a:solidFill>
                  <a:srgbClr val="ED8B00"/>
                </a:solidFill>
              </a:rPr>
              <a:t>Rev&amp;Tax</a:t>
            </a:r>
            <a:r>
              <a:rPr lang="en-US" sz="2300" b="1">
                <a:solidFill>
                  <a:srgbClr val="ED8B00"/>
                </a:solidFill>
              </a:rPr>
              <a:t>, it will be heard in </a:t>
            </a:r>
            <a:r>
              <a:rPr lang="en-US" sz="2300" b="1" err="1">
                <a:solidFill>
                  <a:srgbClr val="ED8B00"/>
                </a:solidFill>
              </a:rPr>
              <a:t>Asm</a:t>
            </a:r>
            <a:r>
              <a:rPr lang="en-US" sz="2300" b="1">
                <a:solidFill>
                  <a:srgbClr val="ED8B00"/>
                </a:solidFill>
              </a:rPr>
              <a:t>. Local Gov. Committee.</a:t>
            </a:r>
          </a:p>
          <a:p>
            <a:r>
              <a:rPr lang="en-US" sz="2300" b="1">
                <a:solidFill>
                  <a:srgbClr val="ED8B00"/>
                </a:solidFill>
              </a:rPr>
              <a:t>CHC ASK: </a:t>
            </a:r>
          </a:p>
          <a:p>
            <a:pPr lvl="1"/>
            <a:r>
              <a:rPr lang="en-US" sz="1900" b="1">
                <a:solidFill>
                  <a:srgbClr val="ED8B00"/>
                </a:solidFill>
              </a:rPr>
              <a:t>For Assemblymembers: Support the bill in the two listed committees or when the bill reaches the Assembly floor.</a:t>
            </a:r>
          </a:p>
          <a:p>
            <a:pPr lvl="1"/>
            <a:r>
              <a:rPr lang="en-US" sz="1900" b="1">
                <a:solidFill>
                  <a:srgbClr val="ED8B00"/>
                </a:solidFill>
                <a:cs typeface="Calibri"/>
              </a:rPr>
              <a:t>For Senators: Support the bill when it reaches the Senate.</a:t>
            </a:r>
            <a:endParaRPr lang="en-US" sz="1900" b="1">
              <a:cs typeface="Calibri"/>
            </a:endParaRPr>
          </a:p>
        </p:txBody>
      </p:sp>
    </p:spTree>
    <p:extLst>
      <p:ext uri="{BB962C8B-B14F-4D97-AF65-F5344CB8AC3E}">
        <p14:creationId xmlns:p14="http://schemas.microsoft.com/office/powerpoint/2010/main" val="8362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331A8-1C73-38A6-6BD9-CF9D2635BF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6DC748-FDFA-8E78-6B39-53E43B347965}"/>
              </a:ext>
            </a:extLst>
          </p:cNvPr>
          <p:cNvSpPr txBox="1">
            <a:spLocks/>
          </p:cNvSpPr>
          <p:nvPr/>
        </p:nvSpPr>
        <p:spPr>
          <a:xfrm>
            <a:off x="908369" y="93132"/>
            <a:ext cx="7327261" cy="10244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rgbClr val="005EB8"/>
                </a:solidFill>
                <a:latin typeface="Gill Sans MT" panose="020B0502020104020203" pitchFamily="34" charset="0"/>
                <a:ea typeface="+mj-ea"/>
                <a:cs typeface="+mj-cs"/>
              </a:defRPr>
            </a:lvl1pPr>
          </a:lstStyle>
          <a:p>
            <a:br>
              <a:rPr lang="en-US" sz="3600"/>
            </a:br>
            <a:r>
              <a:rPr lang="en-US" sz="3600"/>
              <a:t>CHC Legislative Priority:  AB 2386 </a:t>
            </a:r>
          </a:p>
          <a:p>
            <a:r>
              <a:rPr lang="en-US" sz="2400"/>
              <a:t>Addressing the Physician Shortage </a:t>
            </a:r>
            <a:endParaRPr lang="en-US" sz="3600"/>
          </a:p>
        </p:txBody>
      </p:sp>
      <p:sp>
        <p:nvSpPr>
          <p:cNvPr id="5" name="Content Placeholder 2">
            <a:extLst>
              <a:ext uri="{FF2B5EF4-FFF2-40B4-BE49-F238E27FC236}">
                <a16:creationId xmlns:a16="http://schemas.microsoft.com/office/drawing/2014/main" id="{793535F6-EACA-6AD8-C274-26E2194F42EE}"/>
              </a:ext>
            </a:extLst>
          </p:cNvPr>
          <p:cNvSpPr txBox="1">
            <a:spLocks/>
          </p:cNvSpPr>
          <p:nvPr/>
        </p:nvSpPr>
        <p:spPr>
          <a:xfrm>
            <a:off x="908369" y="1473199"/>
            <a:ext cx="7863098" cy="4343401"/>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3200" kern="1200" baseline="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baseline="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300" b="1">
                <a:solidFill>
                  <a:srgbClr val="ED8B00"/>
                </a:solidFill>
              </a:rPr>
              <a:t>AB 2386 (Alvarez) </a:t>
            </a:r>
            <a:r>
              <a:rPr lang="en-US" sz="2300">
                <a:solidFill>
                  <a:schemeClr val="tx1">
                    <a:lumMod val="50000"/>
                    <a:lumOff val="50000"/>
                  </a:schemeClr>
                </a:solidFill>
              </a:rPr>
              <a:t>would create a permanent pathway for the current cohort of physicians practicing as part of the Mexican Physician Program. It would also create a pathway for internationally trained physicians that meet educational and training requirements and authorized to work in the U.S </a:t>
            </a:r>
          </a:p>
          <a:p>
            <a:pPr marL="0" indent="0">
              <a:buFont typeface="Arial"/>
              <a:buNone/>
            </a:pPr>
            <a:endParaRPr lang="en-US" sz="2000">
              <a:solidFill>
                <a:schemeClr val="bg1">
                  <a:lumMod val="50000"/>
                </a:schemeClr>
              </a:solidFill>
              <a:highlight>
                <a:srgbClr val="FFFF00"/>
              </a:highlight>
            </a:endParaRPr>
          </a:p>
          <a:p>
            <a:r>
              <a:rPr lang="en-US" sz="2300" b="1">
                <a:solidFill>
                  <a:srgbClr val="ED8B00"/>
                </a:solidFill>
              </a:rPr>
              <a:t>Location: Assembly Appropriations Committee	</a:t>
            </a:r>
          </a:p>
          <a:p>
            <a:r>
              <a:rPr lang="en-US" sz="2300" b="1">
                <a:solidFill>
                  <a:srgbClr val="ED8B00"/>
                </a:solidFill>
              </a:rPr>
              <a:t>CHC ASK: </a:t>
            </a:r>
          </a:p>
          <a:p>
            <a:pPr lvl="1"/>
            <a:r>
              <a:rPr lang="en-US" sz="1900" b="1">
                <a:solidFill>
                  <a:srgbClr val="ED8B00"/>
                </a:solidFill>
              </a:rPr>
              <a:t>For Assemblymembers – vote for the bill on the Assembly floor</a:t>
            </a:r>
          </a:p>
          <a:p>
            <a:pPr lvl="1"/>
            <a:r>
              <a:rPr lang="en-US" sz="1900" b="1">
                <a:solidFill>
                  <a:srgbClr val="ED8B00"/>
                </a:solidFill>
                <a:cs typeface="Calibri"/>
              </a:rPr>
              <a:t>For Senators – support the bill when it reaches the Senate</a:t>
            </a:r>
            <a:endParaRPr lang="en-US" sz="1900" b="1">
              <a:cs typeface="Calibri"/>
            </a:endParaRPr>
          </a:p>
        </p:txBody>
      </p:sp>
    </p:spTree>
    <p:extLst>
      <p:ext uri="{BB962C8B-B14F-4D97-AF65-F5344CB8AC3E}">
        <p14:creationId xmlns:p14="http://schemas.microsoft.com/office/powerpoint/2010/main" val="1382880673"/>
      </p:ext>
    </p:extLst>
  </p:cSld>
  <p:clrMapOvr>
    <a:masterClrMapping/>
  </p:clrMapOvr>
</p:sld>
</file>

<file path=ppt/theme/theme1.xml><?xml version="1.0" encoding="utf-8"?>
<a:theme xmlns:a="http://schemas.openxmlformats.org/drawingml/2006/main" name="Office Theme">
  <a:themeElements>
    <a:clrScheme name="Custom 3">
      <a:dk1>
        <a:srgbClr val="000000"/>
      </a:dk1>
      <a:lt1>
        <a:sysClr val="window" lastClr="FFFFFF"/>
      </a:lt1>
      <a:dk2>
        <a:srgbClr val="6D6F64"/>
      </a:dk2>
      <a:lt2>
        <a:srgbClr val="EEECE1"/>
      </a:lt2>
      <a:accent1>
        <a:srgbClr val="ED8B00"/>
      </a:accent1>
      <a:accent2>
        <a:srgbClr val="005EB8"/>
      </a:accent2>
      <a:accent3>
        <a:srgbClr val="71B2C9"/>
      </a:accent3>
      <a:accent4>
        <a:srgbClr val="6D6F64"/>
      </a:accent4>
      <a:accent5>
        <a:srgbClr val="ED8B00"/>
      </a:accent5>
      <a:accent6>
        <a:srgbClr val="ABB8AB"/>
      </a:accent6>
      <a:hlink>
        <a:srgbClr val="595959"/>
      </a:hlink>
      <a:folHlink>
        <a:srgbClr val="005EB8"/>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1455cd91-37f8-47f3-ae6b-9f06d79b6b23" xsi:nil="true"/>
    <lcf76f155ced4ddcb4097134ff3c332f xmlns="1455cd91-37f8-47f3-ae6b-9f06d79b6b23">
      <Terms xmlns="http://schemas.microsoft.com/office/infopath/2007/PartnerControls"/>
    </lcf76f155ced4ddcb4097134ff3c332f>
    <TaxCatchAll xmlns="41e7b314-bdc2-4dc4-956a-7861d1532a6c" xsi:nil="true"/>
    <_dlc_DocId xmlns="41e7b314-bdc2-4dc4-956a-7861d1532a6c">GDRIVE-89851684-138153</_dlc_DocId>
    <_dlc_DocIdUrl xmlns="41e7b314-bdc2-4dc4-956a-7861d1532a6c">
      <Url>https://hcpsocal.sharepoint.com/sites/GDrive/_layouts/15/DocIdRedir.aspx?ID=GDRIVE-89851684-138153</Url>
      <Description>GDRIVE-89851684-138153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2658FB4B2E0642B9DE137641D5C84E" ma:contentTypeVersion="20" ma:contentTypeDescription="Create a new document." ma:contentTypeScope="" ma:versionID="9696570e98268d0266710454b3ac330b">
  <xsd:schema xmlns:xsd="http://www.w3.org/2001/XMLSchema" xmlns:xs="http://www.w3.org/2001/XMLSchema" xmlns:p="http://schemas.microsoft.com/office/2006/metadata/properties" xmlns:ns2="41e7b314-bdc2-4dc4-956a-7861d1532a6c" xmlns:ns3="1455cd91-37f8-47f3-ae6b-9f06d79b6b23" targetNamespace="http://schemas.microsoft.com/office/2006/metadata/properties" ma:root="true" ma:fieldsID="94cdd83ecc7b074812f6cb77a5891293" ns2:_="" ns3:_="">
    <xsd:import namespace="41e7b314-bdc2-4dc4-956a-7861d1532a6c"/>
    <xsd:import namespace="1455cd91-37f8-47f3-ae6b-9f06d79b6b2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2:SharedWithUsers" minOccurs="0"/>
                <xsd:element ref="ns2:SharedWithDetails" minOccurs="0"/>
                <xsd:element ref="ns3:lcf76f155ced4ddcb4097134ff3c332f" minOccurs="0"/>
                <xsd:element ref="ns2:TaxCatchAll" minOccurs="0"/>
                <xsd:element ref="ns3:MediaServiceLocation" minOccurs="0"/>
                <xsd:element ref="ns3:MediaServiceObjectDetectorVersions" minOccurs="0"/>
                <xsd:element ref="ns3:_Flow_SignoffStatu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e7b314-bdc2-4dc4-956a-7861d1532a6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45014a0-6a3e-4ee9-978b-ea61d7a54dea}" ma:internalName="TaxCatchAll" ma:showField="CatchAllData" ma:web="41e7b314-bdc2-4dc4-956a-7861d1532a6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455cd91-37f8-47f3-ae6b-9f06d79b6b2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3a3a8ba-62f0-462b-86d7-ebe049dd9324"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description="" ma:indexed="true" ma:internalName="MediaServiceLocation" ma:readOnly="true">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_Flow_SignoffStatus" ma:index="28" nillable="true" ma:displayName="Sign-off status" ma:internalName="Sign_x002d_off_x0020_status">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608BB56-A3CD-4D30-8B10-8AB9B6DBFEB2}">
  <ds:schemaRefs>
    <ds:schemaRef ds:uri="307591b6-0ced-403a-8231-8f5bcb87a3c8"/>
    <ds:schemaRef ds:uri="8f94b0d7-a615-41e0-ac3b-78c6ce4f4b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74E986D-7C3E-4C9A-8F77-CA7F6CBB12BC}"/>
</file>

<file path=customXml/itemProps3.xml><?xml version="1.0" encoding="utf-8"?>
<ds:datastoreItem xmlns:ds="http://schemas.openxmlformats.org/officeDocument/2006/customXml" ds:itemID="{15416D99-345E-4963-A54D-297C4105BE40}">
  <ds:schemaRefs>
    <ds:schemaRef ds:uri="http://schemas.microsoft.com/sharepoint/v3/contenttype/forms"/>
  </ds:schemaRefs>
</ds:datastoreItem>
</file>

<file path=customXml/itemProps4.xml><?xml version="1.0" encoding="utf-8"?>
<ds:datastoreItem xmlns:ds="http://schemas.openxmlformats.org/officeDocument/2006/customXml" ds:itemID="{99284C6F-C029-457D-ABA9-65552E4143C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Day at the Capitol Preparation Webinar</vt:lpstr>
      <vt:lpstr>Webinar Agenda</vt:lpstr>
      <vt:lpstr>Day at the Capitol</vt:lpstr>
      <vt:lpstr>  Day at the Capitol Agenda Sheraton Grand Hotel - 1230 J Street, Sacramento  </vt:lpstr>
      <vt:lpstr>DAC Educational Sessions</vt:lpstr>
      <vt:lpstr>2026 Legislative and  Budget Priorities</vt:lpstr>
      <vt:lpstr>Sponsored &amp; Co-sponsored Legislation</vt:lpstr>
      <vt:lpstr>PowerPoint Presentation</vt:lpstr>
      <vt:lpstr>PowerPoint Presentation</vt:lpstr>
      <vt:lpstr>PowerPoint Presentation</vt:lpstr>
      <vt:lpstr>CPCA Advocates Budget Priorities</vt:lpstr>
      <vt:lpstr>CPCA Advocates Budget Priorities</vt:lpstr>
      <vt:lpstr>CPCA Advocates Budget Priorities</vt:lpstr>
      <vt:lpstr>Materials Available </vt:lpstr>
      <vt:lpstr>Best Practices, Advocacy &amp; Social Media</vt:lpstr>
      <vt:lpstr>Engaging Elected Officials</vt:lpstr>
      <vt:lpstr>Social Media Best Practices</vt:lpstr>
      <vt:lpstr>Photo Opportunities</vt:lpstr>
      <vt:lpstr>PowerPoint Presentation</vt:lpstr>
      <vt:lpstr>PowerPoint Presentation</vt:lpstr>
      <vt:lpstr>Questions?</vt:lpstr>
    </vt:vector>
  </TitlesOfParts>
  <Company>Martinez/Hardy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Hardy</dc:creator>
  <cp:revision>1</cp:revision>
  <dcterms:created xsi:type="dcterms:W3CDTF">2016-06-07T17:36:56Z</dcterms:created>
  <dcterms:modified xsi:type="dcterms:W3CDTF">2026-04-21T20:48:06Z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0x010100C82658FB4B2E0642B9DE137641D5C84E</vt:lpwstr>
  </property>
  <property fmtid="{D5CDD505-2E9C-101B-9397-08002B2CF9AE}" pid="3" name="_dlc_DocIdItemGuid">
    <vt:lpwstr>ae26dd1d-7f52-46e7-9702-99bfcbed98cd</vt:lpwstr>
  </property>
</Properties>
</file>